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4" r:id="rId4"/>
    <p:sldId id="311" r:id="rId5"/>
    <p:sldId id="315" r:id="rId6"/>
    <p:sldId id="317" r:id="rId7"/>
    <p:sldId id="301" r:id="rId8"/>
    <p:sldId id="316" r:id="rId9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82C1"/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6410" autoAdjust="0"/>
  </p:normalViewPr>
  <p:slideViewPr>
    <p:cSldViewPr>
      <p:cViewPr varScale="1">
        <p:scale>
          <a:sx n="72" d="100"/>
          <a:sy n="72" d="100"/>
        </p:scale>
        <p:origin x="5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7C2F36F-9135-41AD-973E-E188DA78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8363E85B-1732-4866-B316-91BBFC6EB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0" name="Rectangle 4">
            <a:extLst>
              <a:ext uri="{FF2B5EF4-FFF2-40B4-BE49-F238E27FC236}">
                <a16:creationId xmlns:a16="http://schemas.microsoft.com/office/drawing/2014/main" id="{5F1BBA85-5F4B-4FD7-A815-8EBA8ADF15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1" name="Rectangle 5">
            <a:extLst>
              <a:ext uri="{FF2B5EF4-FFF2-40B4-BE49-F238E27FC236}">
                <a16:creationId xmlns:a16="http://schemas.microsoft.com/office/drawing/2014/main" id="{1E7B63AA-649D-4873-A235-AF61F7EAC3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B27624-291B-4C32-B52D-AE192C47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4E1F348-7A4D-4F39-B8E2-0C3EE1890F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46A050BD-9547-43C0-A79E-D7248C4FE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815A494-6B32-42D4-8910-81EE447C16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802ED54D-0763-4081-A131-145E11E34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04ADFD7F-4AE0-4F86-82F5-1E66D21ED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7" name="Rectangle 7">
            <a:extLst>
              <a:ext uri="{FF2B5EF4-FFF2-40B4-BE49-F238E27FC236}">
                <a16:creationId xmlns:a16="http://schemas.microsoft.com/office/drawing/2014/main" id="{A7AE2D67-9F7D-4D5C-8E80-8273D9E09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2BE4C8D-E702-4802-9615-43262712A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17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Relativity, both Special (1905) and General (1916) were the result of ‘</a:t>
            </a:r>
            <a:r>
              <a:rPr lang="en-GB" dirty="0" err="1"/>
              <a:t>Gedankenexperimente</a:t>
            </a:r>
            <a:r>
              <a:rPr lang="en-GB" dirty="0"/>
              <a:t>’ </a:t>
            </a:r>
            <a:r>
              <a:rPr lang="en-GB" dirty="0" err="1"/>
              <a:t>ie</a:t>
            </a:r>
            <a:r>
              <a:rPr lang="en-GB" dirty="0"/>
              <a:t> thinking about it and were only ratified by observation years later (in the solar </a:t>
            </a:r>
            <a:r>
              <a:rPr lang="en-GB" dirty="0" err="1"/>
              <a:t>elclipse</a:t>
            </a:r>
            <a:r>
              <a:rPr lang="en-GB" dirty="0"/>
              <a:t> of 1919).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09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transmission medium does  not travel; the individual particles of the transmission medium move in a plane at right-angles to the direction of travel of the wave. DRAW A PICTURE.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708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W-p duality postulated because sometimes light displays particulate properties (moves in </a:t>
            </a:r>
            <a:r>
              <a:rPr lang="en-GB" dirty="0" err="1"/>
              <a:t>straihght</a:t>
            </a:r>
            <a:r>
              <a:rPr lang="en-GB" dirty="0"/>
              <a:t> lines)and sometime wave-like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1175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Wavelength, frequency, amplitude, time period. Frequency = number of waves (oscillations) per second. Middle C = 256 cps = </a:t>
            </a:r>
            <a:r>
              <a:rPr lang="en-GB" dirty="0" err="1"/>
              <a:t>Herz</a:t>
            </a:r>
            <a:r>
              <a:rPr lang="en-GB" dirty="0"/>
              <a:t>. Sound is compression wave: DEMO with device. Mains electricity in UK = 50 Hz. Mains ‘hum’. T = 1\f. 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3690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Open discussion driven by the group on what sort </a:t>
            </a:r>
            <a:r>
              <a:rPr lang="en-GB" dirty="0" err="1"/>
              <a:t>pof</a:t>
            </a:r>
            <a:r>
              <a:rPr lang="en-GB" dirty="0"/>
              <a:t> things they’d like to explore. Must take notes!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19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7D33D739-A35C-445C-B80A-1F78FA3D8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ACA188-49DB-492B-84C6-F3F90AF2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0A23D-914E-442F-882C-0255F7B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BF96F-FBA2-44CB-950E-0F1CE88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A329E-2692-48B6-9C6E-D2967143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DE076C4E-B227-48ED-BBB1-CA8435AF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582FBC-0747-4831-807F-B0E7723B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24D792-64A5-4F2E-8378-597498A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4D8C18-6448-417A-A6A4-B72A8B74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C3B39E9-B1C8-419F-9C87-2E3862FD7DB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1756630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A7776516-1E56-4B9E-A80B-C2542D2F1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E31BFF-773C-45D7-B8A8-0CE4124B70B2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46BE55-66B6-4F16-A217-88A8F81E05A4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9E946F4-4EF9-4132-B024-E8E847DBA11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E269806-56BE-4E18-A639-7B210506D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21C216-ADB9-444A-93EE-3105389648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21F59-E649-4511-B411-81D8C053109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688740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FB91CCEB-A4E3-4DD9-9BB5-2E6563A4D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73B3686-7501-4BA4-B2C8-62CFFB4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239FBB4-C62B-43AA-8B4E-831E2CED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584E74A-73CF-46DA-BE50-B8366DF0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39FA4B9-93F9-49E7-A5E7-86A300CE512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10639395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BF4F3E4-C4C9-4FAB-8011-1CE04D4FF8B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BE8FC6-DC2D-431D-B332-66C9E0AEB11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C8769DA-BE70-47B5-BB74-E4EB5E75E66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AC9FCA4-A34E-46CF-B407-C1296C67755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6462107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2E65F9-892B-49DB-BE13-630F8BC987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D32F84-8AB1-4112-986D-35962184F91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AD9B60-1AF4-4729-9631-D984C12E03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DFF4395A-F810-4AC1-BAC8-74793017375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97282189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F52B-3595-46EA-B052-3E076135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29BA-152A-4F56-A3A3-508FE63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8D84-3DED-48FF-B2EA-81BF1CA4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0B6568C-EADC-4623-BB54-74CA3B106DF6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33189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36DF48BB-E572-43A3-9D3D-BEC5F6D6B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F28E8-4F7B-4A64-AF20-496EA6EC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E1915-D294-4749-AA85-3F5DE50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753F9-42CE-4C42-9472-C3D3266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9C6939E6-4046-464D-BB3B-D1A196AF841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2719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864427"/>
          </a:xfrm>
        </p:spPr>
        <p:txBody>
          <a:bodyPr>
            <a:normAutofit/>
          </a:bodyPr>
          <a:lstStyle>
            <a:lvl1pPr>
              <a:defRPr sz="2000" i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8CA2CF-E019-44CC-AF60-82F8D4FE52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‹#›</a:t>
            </a:fld>
            <a:r>
              <a:rPr lang="en-US" altLang="en-US" i="1" dirty="0"/>
              <a:t> of  7 or so  </a:t>
            </a:r>
          </a:p>
        </p:txBody>
      </p:sp>
    </p:spTree>
    <p:extLst>
      <p:ext uri="{BB962C8B-B14F-4D97-AF65-F5344CB8AC3E}">
        <p14:creationId xmlns:p14="http://schemas.microsoft.com/office/powerpoint/2010/main" val="36685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ADA217EA-7BAD-42A6-BE78-B912D245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8CBCFA-FFE2-47E5-9C23-04E58258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242E8-7A7C-4F1A-B73B-698F8C3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1A148-77D6-4C93-9861-D2F30795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860E499-8379-4E0B-B1B0-1A14BA2427A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6769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94BD97-452E-4A34-9D8D-4B306636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77E571-3EE5-4DF3-944A-40A813F1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9108F-FDE6-45BA-8295-8D72650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4424BB-28B5-4536-ABCB-2A7D922B46E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5132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2CCF3B-A8E4-48F0-B9FA-89039248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E256A4-FACF-4C32-B3BB-F2F04FB3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2CAB8-D75E-46C3-B34E-06B0EAC8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6EF5900-E3E2-41E8-95DC-5EAE0FEBBBF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456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1700" y="763588"/>
            <a:ext cx="6378575" cy="793204"/>
          </a:xfrm>
        </p:spPr>
        <p:txBody>
          <a:bodyPr>
            <a:normAutofit/>
          </a:bodyPr>
          <a:lstStyle>
            <a:lvl1pPr>
              <a:defRPr sz="2000" i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DEBDF4-80CB-4EF8-AE79-C5A59690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190D-92F7-4D20-87A6-DAFDCB4B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097252-68F5-48FD-AB89-610AC4AC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67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C8C890-38D6-4DAF-9F94-ADCCC9AA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D7400-A339-42F8-A7AB-F36EB63B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EDBFC3-80D1-4060-A3A4-9E251A5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6C8B9E-A0A1-4264-A9FB-6D415EC9CA7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7442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6A9734-E323-465D-8063-75813A63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6358B3-CE1D-4887-AE9A-8C99EB9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72917D-1E30-4451-86F3-472A24EE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BA159C7-38EC-4A01-85E9-9D9B39015E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71497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4003E-C4DD-4A8C-BBBE-3C4CD445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84B4F8-1FD9-437E-A0B4-819DAF6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1C2E6-1B8D-4947-90C7-CA3ADD1C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A0947EC-A33A-4692-AC00-58BE9A30B55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29199637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0-HD-TOP.png">
            <a:extLst>
              <a:ext uri="{FF2B5EF4-FFF2-40B4-BE49-F238E27FC236}">
                <a16:creationId xmlns:a16="http://schemas.microsoft.com/office/drawing/2014/main" id="{1648545C-A878-447D-ABBC-5C6FA88CDA1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CD1F7-BC05-4619-AAC9-03B8C090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1EA25-0B8A-48CB-BBB2-95BCCC984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DDE2-D3FC-46EA-8905-A86EBFC6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F773-D1CE-4E9A-83E5-0DE965F0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EA030-9F3A-4613-871E-67BE4E6BB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A69C26F4-1170-4EC0-A540-6CD24211B84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47" r:id="rId4"/>
    <p:sldLayoutId id="2147483948" r:id="rId5"/>
    <p:sldLayoutId id="2147483949" r:id="rId6"/>
    <p:sldLayoutId id="2147483951" r:id="rId7"/>
    <p:sldLayoutId id="2147483952" r:id="rId8"/>
    <p:sldLayoutId id="2147483953" r:id="rId9"/>
    <p:sldLayoutId id="2147483961" r:id="rId10"/>
    <p:sldLayoutId id="2147483962" r:id="rId11"/>
    <p:sldLayoutId id="2147483963" r:id="rId12"/>
    <p:sldLayoutId id="2147483954" r:id="rId13"/>
    <p:sldLayoutId id="2147483955" r:id="rId14"/>
    <p:sldLayoutId id="2147483956" r:id="rId15"/>
    <p:sldLayoutId id="21474839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>
        <p:tmplLst>
          <p:tmpl>
            <p:tnLst>
              <p:par>
                <p:cTn presetID="9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t.thomas@staffs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vethomaswebspace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GcFRLeJa5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LDTyQj_UL4?t=41" TargetMode="External"/><Relationship Id="rId5" Type="http://schemas.openxmlformats.org/officeDocument/2006/relationships/hyperlink" Target="https://youtu.be/Fve92m_Ht_s" TargetMode="External"/><Relationship Id="rId4" Type="http://schemas.openxmlformats.org/officeDocument/2006/relationships/hyperlink" Target="https://youtu.be/-k2TuJfNQ9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ve%E2%80%93particle_dualit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fYCnOvNnF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8BF349-CCA5-413B-84AC-5AA568925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412776"/>
            <a:ext cx="8568952" cy="108012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/>
              <a:t>Uttoxeter U3A – Atomic and Nuclear Physics</a:t>
            </a:r>
            <a:br>
              <a:rPr lang="en-GB" sz="2400" dirty="0"/>
            </a:br>
            <a:br>
              <a:rPr lang="en-GB" sz="2400" dirty="0"/>
            </a:br>
            <a:r>
              <a:rPr lang="en-GB" sz="2400" cap="none" dirty="0"/>
              <a:t>Session 5; Basic wave theory</a:t>
            </a:r>
            <a:endParaRPr lang="en-US" altLang="en-US" sz="2400" dirty="0"/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B7F6EE65-BF41-4E18-9F8E-BEF8858F82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087563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3100" dirty="0"/>
              <a:t>A presentation by Dave Thomas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900" dirty="0"/>
              <a:t>E: </a:t>
            </a:r>
            <a:r>
              <a:rPr lang="en-GB" altLang="en-US" sz="2900" dirty="0">
                <a:hlinkClick r:id="rId3"/>
              </a:rPr>
              <a:t>d.t.thomas@staffs.ac.uk</a:t>
            </a:r>
            <a:endParaRPr lang="en-GB" altLang="en-US" sz="29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600" dirty="0"/>
              <a:t>W: </a:t>
            </a:r>
            <a:r>
              <a:rPr lang="en-GB" altLang="en-US" sz="2600" dirty="0">
                <a:hlinkClick r:id="rId4"/>
              </a:rPr>
              <a:t>https://davethomaswebspace.org</a:t>
            </a:r>
            <a:endParaRPr lang="en-GB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652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9F3884-0F1A-434B-BE10-26F9C4D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What we could cover (in 90 minutes or so)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F3A6627-C777-4B9C-834D-5CDE1EB6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676456" cy="51577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Today’s topics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Waves in general.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Why today’s topics?</a:t>
            </a:r>
          </a:p>
          <a:p>
            <a:pPr lvl="1">
              <a:spcBef>
                <a:spcPts val="0"/>
              </a:spcBef>
            </a:pPr>
            <a:r>
              <a:rPr lang="en-GB" dirty="0"/>
              <a:t>Definitions of λ, ν (f), a, T. </a:t>
            </a:r>
          </a:p>
          <a:p>
            <a:pPr lvl="1">
              <a:spcBef>
                <a:spcPts val="0"/>
              </a:spcBef>
            </a:pPr>
            <a:r>
              <a:rPr lang="en-GB" dirty="0"/>
              <a:t>Wave speed and graphical representation of waves. </a:t>
            </a:r>
          </a:p>
          <a:p>
            <a:pPr lvl="1">
              <a:spcBef>
                <a:spcPts val="0"/>
              </a:spcBef>
            </a:pPr>
            <a:r>
              <a:rPr lang="en-GB" dirty="0"/>
              <a:t>Transverse and longitudinal waves. </a:t>
            </a:r>
          </a:p>
          <a:p>
            <a:pPr lvl="1">
              <a:spcBef>
                <a:spcPts val="0"/>
              </a:spcBef>
            </a:pPr>
            <a:r>
              <a:rPr lang="en-GB" dirty="0" err="1"/>
              <a:t>Mechaninical</a:t>
            </a:r>
            <a:r>
              <a:rPr lang="en-GB" dirty="0"/>
              <a:t> and electromagnetic waves</a:t>
            </a:r>
          </a:p>
          <a:p>
            <a:pPr lvl="1">
              <a:spcBef>
                <a:spcPts val="0"/>
              </a:spcBef>
            </a:pPr>
            <a:r>
              <a:rPr lang="en-GB" dirty="0"/>
              <a:t>Sound as a longitudinal wave</a:t>
            </a:r>
          </a:p>
          <a:p>
            <a:pPr lvl="1">
              <a:spcBef>
                <a:spcPts val="0"/>
              </a:spcBef>
            </a:pPr>
            <a:r>
              <a:rPr lang="en-GB" dirty="0"/>
              <a:t>Light as a transverse wave (and more).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The ‘we have covered’ bit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Today’s and next week’s topics as a </a:t>
            </a:r>
            <a:r>
              <a:rPr lang="en-GB" altLang="en-US" dirty="0">
                <a:hlinkClick r:id="rId3" action="ppaction://hlinksldjump"/>
              </a:rPr>
              <a:t>mind map</a:t>
            </a: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Your knowledge and questions as we go please</a:t>
            </a:r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FFC8D47-6DE7-474C-A2C4-74D5E53D3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2</a:t>
            </a:fld>
            <a:r>
              <a:rPr lang="en-US" altLang="en-US" i="1" dirty="0"/>
              <a:t> of  8 or so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9797-5DD6-4C87-8F2A-0A5DAF09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Waves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937E-E44A-49BD-A0DC-598E8B0AE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340768"/>
            <a:ext cx="8549640" cy="5256584"/>
          </a:xfrm>
        </p:spPr>
        <p:txBody>
          <a:bodyPr/>
          <a:lstStyle/>
          <a:p>
            <a:pPr lvl="1"/>
            <a:r>
              <a:rPr lang="en-GB" altLang="en-US" dirty="0"/>
              <a:t>A wave is:</a:t>
            </a:r>
          </a:p>
          <a:p>
            <a:pPr lvl="2"/>
            <a:r>
              <a:rPr lang="en-GB" altLang="en-US" dirty="0"/>
              <a:t>“</a:t>
            </a:r>
            <a:r>
              <a:rPr lang="en-GB" altLang="en-US" b="1" dirty="0"/>
              <a:t>A disturbance that travels through a medium</a:t>
            </a:r>
            <a:r>
              <a:rPr lang="en-GB" altLang="en-US" dirty="0"/>
              <a:t>.”</a:t>
            </a:r>
          </a:p>
          <a:p>
            <a:pPr lvl="2"/>
            <a:r>
              <a:rPr lang="en-GB" altLang="en-US" dirty="0"/>
              <a:t>“</a:t>
            </a:r>
            <a:r>
              <a:rPr lang="en-GB" b="1" dirty="0"/>
              <a:t>a </a:t>
            </a:r>
            <a:r>
              <a:rPr lang="en-GB" dirty="0"/>
              <a:t>propagation of disturbances from place to place in a regular and organized way.” (</a:t>
            </a:r>
            <a:r>
              <a:rPr lang="en-GB" dirty="0" err="1"/>
              <a:t>Encyclopedia</a:t>
            </a:r>
            <a:r>
              <a:rPr lang="en-GB" dirty="0"/>
              <a:t> </a:t>
            </a:r>
            <a:r>
              <a:rPr lang="en-GB" dirty="0" err="1"/>
              <a:t>Britannics</a:t>
            </a:r>
            <a:r>
              <a:rPr lang="en-GB" dirty="0"/>
              <a:t>)</a:t>
            </a:r>
            <a:endParaRPr lang="en-GB" altLang="en-US" dirty="0"/>
          </a:p>
          <a:p>
            <a:pPr lvl="2"/>
            <a:endParaRPr lang="en-GB" altLang="en-US" sz="1200" dirty="0"/>
          </a:p>
          <a:p>
            <a:pPr lvl="2"/>
            <a:r>
              <a:rPr lang="en-GB" altLang="en-US" dirty="0"/>
              <a:t>Like this </a:t>
            </a:r>
            <a:r>
              <a:rPr lang="en-GB" altLang="en-US" dirty="0">
                <a:hlinkClick r:id="rId3"/>
              </a:rPr>
              <a:t>transverse travelling wave pulse</a:t>
            </a:r>
            <a:r>
              <a:rPr lang="en-GB" altLang="en-US" dirty="0"/>
              <a:t>; </a:t>
            </a:r>
            <a:r>
              <a:rPr lang="en-GB" altLang="en-US" dirty="0" err="1"/>
              <a:t>ie</a:t>
            </a:r>
            <a:r>
              <a:rPr lang="en-GB" altLang="en-US" dirty="0"/>
              <a:t> one ‘wave’ and, on the face-of-it,</a:t>
            </a:r>
          </a:p>
          <a:p>
            <a:pPr lvl="2"/>
            <a:r>
              <a:rPr lang="en-GB" altLang="en-US" dirty="0"/>
              <a:t>Like a number of pulses travelling together as a travelling\progressive wave</a:t>
            </a:r>
          </a:p>
          <a:p>
            <a:pPr lvl="2"/>
            <a:r>
              <a:rPr lang="en-GB" altLang="en-US" dirty="0"/>
              <a:t>Like these </a:t>
            </a:r>
            <a:r>
              <a:rPr lang="en-GB" altLang="en-US" dirty="0">
                <a:hlinkClick r:id="rId4"/>
              </a:rPr>
              <a:t>transverse standing waves</a:t>
            </a:r>
            <a:endParaRPr lang="en-GB" altLang="en-US" dirty="0"/>
          </a:p>
          <a:p>
            <a:pPr lvl="2"/>
            <a:endParaRPr lang="en-GB" altLang="en-US" sz="1200" dirty="0"/>
          </a:p>
          <a:p>
            <a:pPr lvl="2"/>
            <a:r>
              <a:rPr lang="en-GB" altLang="en-US" dirty="0"/>
              <a:t>NOT like these </a:t>
            </a:r>
            <a:r>
              <a:rPr lang="en-GB" altLang="en-US" dirty="0">
                <a:hlinkClick r:id="rId5"/>
              </a:rPr>
              <a:t>transverse water waves</a:t>
            </a:r>
            <a:r>
              <a:rPr lang="en-GB" altLang="en-US" dirty="0"/>
              <a:t> because they all break on the shore</a:t>
            </a:r>
          </a:p>
          <a:p>
            <a:pPr lvl="2"/>
            <a:r>
              <a:rPr lang="en-GB" altLang="en-US" dirty="0"/>
              <a:t>rather these </a:t>
            </a:r>
            <a:r>
              <a:rPr lang="en-GB" altLang="en-US" dirty="0">
                <a:hlinkClick r:id="rId6"/>
              </a:rPr>
              <a:t>transverse water waves</a:t>
            </a:r>
            <a:r>
              <a:rPr lang="en-GB" altLang="en-US" dirty="0"/>
              <a:t> which don’t</a:t>
            </a:r>
          </a:p>
          <a:p>
            <a:pPr lvl="2"/>
            <a:r>
              <a:rPr lang="en-GB" altLang="en-US" dirty="0"/>
              <a:t>And can be:</a:t>
            </a:r>
          </a:p>
          <a:p>
            <a:pPr lvl="3"/>
            <a:r>
              <a:rPr lang="en-GB" altLang="en-US" dirty="0"/>
              <a:t>Lateral or longitudinal</a:t>
            </a:r>
          </a:p>
          <a:p>
            <a:pPr lvl="3"/>
            <a:r>
              <a:rPr lang="en-GB" altLang="en-US" dirty="0"/>
              <a:t>Travelling or standing</a:t>
            </a:r>
          </a:p>
          <a:p>
            <a:pPr lvl="3"/>
            <a:r>
              <a:rPr lang="en-GB" altLang="en-US" dirty="0"/>
              <a:t>Mechanical or electromagnetic</a:t>
            </a:r>
          </a:p>
          <a:p>
            <a:pPr lvl="1"/>
            <a:r>
              <a:rPr lang="en-GB" altLang="en-US" b="1" dirty="0"/>
              <a:t>And . . . . . 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2BEEC-867C-4E63-83BC-1D94D16A8D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3</a:t>
            </a:fld>
            <a:r>
              <a:rPr lang="en-US" altLang="en-US" i="1" dirty="0"/>
              <a:t> of  8 or so </a:t>
            </a:r>
          </a:p>
        </p:txBody>
      </p:sp>
    </p:spTree>
    <p:extLst>
      <p:ext uri="{BB962C8B-B14F-4D97-AF65-F5344CB8AC3E}">
        <p14:creationId xmlns:p14="http://schemas.microsoft.com/office/powerpoint/2010/main" val="120114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E9FC-74C7-4A21-AFAD-626BB1E7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764373"/>
            <a:ext cx="7506032" cy="864427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GB" altLang="en-US" sz="2000" dirty="0"/>
              <a:t>Why today’s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9E847-6FEC-41FE-8AE6-978B105A3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8549640" cy="46805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15305-2BFE-480D-A1AB-65881CC0C0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4</a:t>
            </a:fld>
            <a:r>
              <a:rPr lang="en-US" altLang="en-US" i="1" dirty="0"/>
              <a:t> of  8 or so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9D4E9B-0F7C-497B-9FB9-E05E84066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916832"/>
            <a:ext cx="8100392" cy="433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en-US" dirty="0"/>
              <a:t>According to Einstein (again), a wave can exhibit particulate properties and vice versa! and we’ve been talking about particles; more of this ‘</a:t>
            </a:r>
            <a:r>
              <a:rPr lang="en-GB" altLang="en-US" dirty="0">
                <a:hlinkClick r:id="rId3"/>
              </a:rPr>
              <a:t>Wave-particle duality</a:t>
            </a:r>
            <a:r>
              <a:rPr lang="en-GB" altLang="en-US" dirty="0"/>
              <a:t>’ and ‘quanta’ later.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r>
              <a:rPr lang="en-GB" altLang="en-US" dirty="0"/>
              <a:t>Waves are often drawn like </a:t>
            </a:r>
            <a:r>
              <a:rPr lang="en-GB" altLang="en-US" dirty="0">
                <a:hlinkClick r:id="rId4" action="ppaction://hlinksldjump"/>
              </a:rPr>
              <a:t>this</a:t>
            </a:r>
            <a:r>
              <a:rPr lang="en-GB" altLang="en-US" dirty="0"/>
              <a:t> sinusoidal wave: 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96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E18C5-EE15-4B49-80EF-7BC96F18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63588"/>
            <a:ext cx="8082731" cy="649188"/>
          </a:xfrm>
        </p:spPr>
        <p:txBody>
          <a:bodyPr>
            <a:normAutofit/>
          </a:bodyPr>
          <a:lstStyle/>
          <a:p>
            <a:r>
              <a:rPr lang="en-GB" sz="2000" cap="none" dirty="0"/>
              <a:t>Definitions of </a:t>
            </a:r>
            <a:r>
              <a:rPr lang="en-GB" sz="1400" cap="none" dirty="0">
                <a:latin typeface="Arial" panose="020B0604020202020204" pitchFamily="34" charset="0"/>
                <a:cs typeface="Arial" panose="020B0604020202020204" pitchFamily="34" charset="0"/>
              </a:rPr>
              <a:t>λ (lambda)</a:t>
            </a:r>
            <a:r>
              <a:rPr lang="en-GB" sz="2000" cap="none" dirty="0"/>
              <a:t>, </a:t>
            </a:r>
            <a:r>
              <a:rPr lang="el-G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ν</a:t>
            </a:r>
            <a:r>
              <a:rPr lang="en-GB" sz="2000" cap="none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cap="none" dirty="0">
                <a:latin typeface="Arial" panose="020B0604020202020204" pitchFamily="34" charset="0"/>
                <a:cs typeface="Arial" panose="020B0604020202020204" pitchFamily="34" charset="0"/>
              </a:rPr>
              <a:t>nu</a:t>
            </a:r>
            <a:r>
              <a:rPr lang="en-GB" sz="2000" cap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cap="none" dirty="0"/>
              <a:t>,a, T</a:t>
            </a:r>
            <a:r>
              <a:rPr lang="en-GB" sz="2000" dirty="0"/>
              <a:t>.</a:t>
            </a:r>
            <a:endParaRPr lang="en-GB" sz="2000" cap="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D4853B-12C3-4ED3-95D2-34F5EE22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5</a:t>
            </a:fld>
            <a:r>
              <a:rPr lang="en-US" altLang="en-US" dirty="0"/>
              <a:t> of 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07711-1A19-4311-AAF4-801A8BE3D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628800"/>
            <a:ext cx="8100392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>
              <a:spcBef>
                <a:spcPts val="0"/>
              </a:spcBef>
            </a:pPr>
            <a:endParaRPr lang="en-GB" altLang="en-US" sz="1200" b="1" baseline="30000" dirty="0"/>
          </a:p>
          <a:p>
            <a:pPr lvl="1" eaLnBrk="1" hangingPunct="1">
              <a:spcBef>
                <a:spcPts val="0"/>
              </a:spcBef>
            </a:pPr>
            <a:endParaRPr lang="en-GB" altLang="en-US" sz="3200" baseline="30000" dirty="0"/>
          </a:p>
          <a:p>
            <a:pPr lvl="1" eaLnBrk="1" hangingPunct="1">
              <a:spcBef>
                <a:spcPts val="0"/>
              </a:spcBef>
            </a:pPr>
            <a:endParaRPr lang="en-GB" altLang="en-US" dirty="0"/>
          </a:p>
          <a:p>
            <a:pPr lvl="1"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A60857A2-1346-FB83-AAF3-7955B5503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30239"/>
            <a:ext cx="6192688" cy="50691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AD7116-5071-3752-E904-876C6DDC1B45}"/>
              </a:ext>
            </a:extLst>
          </p:cNvPr>
          <p:cNvSpPr txBox="1"/>
          <p:nvPr/>
        </p:nvSpPr>
        <p:spPr>
          <a:xfrm>
            <a:off x="2411760" y="26369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7885F4-A483-B2CA-BC88-B5DAF0876812}"/>
              </a:ext>
            </a:extLst>
          </p:cNvPr>
          <p:cNvSpPr txBox="1"/>
          <p:nvPr/>
        </p:nvSpPr>
        <p:spPr>
          <a:xfrm>
            <a:off x="3131840" y="52292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trough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D2A276A-6084-70A3-F73F-364C6DAC93E3}"/>
              </a:ext>
            </a:extLst>
          </p:cNvPr>
          <p:cNvGrpSpPr/>
          <p:nvPr/>
        </p:nvGrpSpPr>
        <p:grpSpPr>
          <a:xfrm>
            <a:off x="4211960" y="2618451"/>
            <a:ext cx="1584176" cy="382447"/>
            <a:chOff x="4211960" y="2618451"/>
            <a:chExt cx="1584176" cy="382447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8922068-0435-4719-6C68-F436ED5B4928}"/>
                </a:ext>
              </a:extLst>
            </p:cNvPr>
            <p:cNvCxnSpPr/>
            <p:nvPr/>
          </p:nvCxnSpPr>
          <p:spPr>
            <a:xfrm>
              <a:off x="4211960" y="2974668"/>
              <a:ext cx="1584176" cy="26230"/>
            </a:xfrm>
            <a:prstGeom prst="straightConnector1">
              <a:avLst/>
            </a:prstGeom>
            <a:ln w="1587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9A2FDA-BEC2-7318-A5B4-2E4F041BD7C1}"/>
                </a:ext>
              </a:extLst>
            </p:cNvPr>
            <p:cNvSpPr txBox="1"/>
            <p:nvPr/>
          </p:nvSpPr>
          <p:spPr>
            <a:xfrm>
              <a:off x="4355976" y="2618451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</a:rPr>
                <a:t>wavelength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52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5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5094-6509-DD17-8627-157B05044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Electromagnetic radiation (including light) ‘waves’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18026-AC66-E5A9-2FDE-49A6953CD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772816"/>
            <a:ext cx="7955280" cy="4824536"/>
          </a:xfrm>
        </p:spPr>
        <p:txBody>
          <a:bodyPr/>
          <a:lstStyle/>
          <a:p>
            <a:r>
              <a:rPr lang="en-GB" dirty="0"/>
              <a:t>Light ‘waves’ are complicated!</a:t>
            </a:r>
          </a:p>
          <a:p>
            <a:r>
              <a:rPr lang="en-GB" dirty="0"/>
              <a:t>Huygens considered light as a wave because:</a:t>
            </a:r>
          </a:p>
          <a:p>
            <a:pPr lvl="1"/>
            <a:r>
              <a:rPr lang="en-GB" dirty="0"/>
              <a:t>Light reflects, refracts, diffracts and interferes</a:t>
            </a:r>
          </a:p>
          <a:p>
            <a:pPr lvl="1"/>
            <a:r>
              <a:rPr lang="en-GB" dirty="0"/>
              <a:t>Its properties are well described by wave theory</a:t>
            </a:r>
          </a:p>
          <a:p>
            <a:r>
              <a:rPr lang="en-GB" dirty="0"/>
              <a:t>BUT </a:t>
            </a:r>
          </a:p>
          <a:p>
            <a:pPr lvl="1"/>
            <a:r>
              <a:rPr lang="en-GB" dirty="0"/>
              <a:t>Light also travels through a vacuum </a:t>
            </a:r>
            <a:r>
              <a:rPr lang="en-GB" dirty="0" err="1"/>
              <a:t>ie</a:t>
            </a:r>
            <a:r>
              <a:rPr lang="en-GB" dirty="0"/>
              <a:t> needs no transmission medium</a:t>
            </a:r>
          </a:p>
          <a:p>
            <a:pPr lvl="1"/>
            <a:r>
              <a:rPr lang="en-GB" dirty="0"/>
              <a:t>Initiates electron emission in a particular way in the photoelectric effect</a:t>
            </a:r>
          </a:p>
          <a:p>
            <a:r>
              <a:rPr lang="en-GB" dirty="0"/>
              <a:t>Einstein postulated light ‘quanta’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46270-FA67-C2CB-4C9E-BA9699F162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6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56971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What we have covered in this session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484784"/>
            <a:ext cx="7956550" cy="4763616"/>
          </a:xfrm>
        </p:spPr>
        <p:txBody>
          <a:bodyPr/>
          <a:lstStyle/>
          <a:p>
            <a:pPr lvl="1">
              <a:spcBef>
                <a:spcPts val="0"/>
              </a:spcBef>
            </a:pPr>
            <a:r>
              <a:rPr lang="en-GB" altLang="en-US" dirty="0"/>
              <a:t>Waves in general.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Why today’s topics?</a:t>
            </a:r>
          </a:p>
          <a:p>
            <a:pPr lvl="1">
              <a:spcBef>
                <a:spcPts val="0"/>
              </a:spcBef>
            </a:pPr>
            <a:r>
              <a:rPr lang="en-GB" dirty="0"/>
              <a:t>Definitions of λ, ν (f), a, T. </a:t>
            </a:r>
          </a:p>
          <a:p>
            <a:pPr lvl="1">
              <a:spcBef>
                <a:spcPts val="0"/>
              </a:spcBef>
            </a:pPr>
            <a:r>
              <a:rPr lang="en-GB" dirty="0"/>
              <a:t>Wave speed and graphical representation of waves. </a:t>
            </a:r>
          </a:p>
          <a:p>
            <a:pPr lvl="1">
              <a:spcBef>
                <a:spcPts val="0"/>
              </a:spcBef>
            </a:pPr>
            <a:r>
              <a:rPr lang="en-GB" dirty="0"/>
              <a:t>Transverse and longitudinal waves. </a:t>
            </a:r>
          </a:p>
          <a:p>
            <a:pPr lvl="1">
              <a:spcBef>
                <a:spcPts val="0"/>
              </a:spcBef>
            </a:pPr>
            <a:r>
              <a:rPr lang="en-GB" dirty="0"/>
              <a:t>Mechanical and electromagnetic waves</a:t>
            </a:r>
          </a:p>
          <a:p>
            <a:pPr lvl="1">
              <a:spcBef>
                <a:spcPts val="0"/>
              </a:spcBef>
            </a:pPr>
            <a:r>
              <a:rPr lang="en-GB" dirty="0"/>
              <a:t>Sound as a longitudinal wave</a:t>
            </a:r>
          </a:p>
          <a:p>
            <a:pPr lvl="1">
              <a:spcBef>
                <a:spcPts val="0"/>
              </a:spcBef>
            </a:pPr>
            <a:r>
              <a:rPr lang="en-GB" dirty="0"/>
              <a:t>Light as a transverse wave and more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All neatly summed up </a:t>
            </a:r>
            <a:r>
              <a:rPr lang="en-GB" altLang="en-US" dirty="0">
                <a:hlinkClick r:id="rId3"/>
              </a:rPr>
              <a:t>here</a:t>
            </a: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r>
              <a:rPr lang="en-GB" altLang="en-US" dirty="0"/>
              <a:t>Any (further) things? Please let us know and\or share now and . . . . . . . . .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7</a:t>
            </a:fld>
            <a:r>
              <a:rPr lang="en-US" altLang="en-US" i="1" dirty="0"/>
              <a:t> of  8 or so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5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444D-4C88-79C3-B3D8-160B3631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Today’sand</a:t>
            </a:r>
            <a:r>
              <a:rPr lang="en-GB" altLang="en-US" dirty="0"/>
              <a:t> next week’s topics as a mind map</a:t>
            </a:r>
            <a:br>
              <a:rPr lang="en-GB" altLang="en-US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F858E-19B1-383A-04BB-B9CA9C15D8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8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221EA-C992-3E96-9EC1-8218F1146C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35" t="18443" r="33464" b="50306"/>
          <a:stretch/>
        </p:blipFill>
        <p:spPr>
          <a:xfrm>
            <a:off x="1401324" y="1988840"/>
            <a:ext cx="6688743" cy="31683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4FE4A3-FFC4-7FE8-5AF6-BABB0FF988FC}"/>
              </a:ext>
            </a:extLst>
          </p:cNvPr>
          <p:cNvSpPr txBox="1"/>
          <p:nvPr/>
        </p:nvSpPr>
        <p:spPr>
          <a:xfrm>
            <a:off x="7812360" y="6093626"/>
            <a:ext cx="737280" cy="383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669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9337</TotalTime>
  <Words>687</Words>
  <Application>Microsoft Office PowerPoint</Application>
  <PresentationFormat>On-screen Show (4:3)</PresentationFormat>
  <Paragraphs>92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Century Gothic</vt:lpstr>
      <vt:lpstr>Times New Roman</vt:lpstr>
      <vt:lpstr>Vapor Trail</vt:lpstr>
      <vt:lpstr>Uttoxeter U3A – Atomic and Nuclear Physics  Session 5; Basic wave theory</vt:lpstr>
      <vt:lpstr>What we could cover (in 90 minutes or so)</vt:lpstr>
      <vt:lpstr>Waves in general</vt:lpstr>
      <vt:lpstr>Why today’s topics</vt:lpstr>
      <vt:lpstr>Definitions of λ (lambda), ν (nu),a, T.</vt:lpstr>
      <vt:lpstr>Electromagnetic radiation (including light) ‘waves’</vt:lpstr>
      <vt:lpstr>What we have covered in this session</vt:lpstr>
      <vt:lpstr>Today’sand next week’s topics as a mind map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Analysis and Design</dc:title>
  <dc:creator>Fi &amp; Ian</dc:creator>
  <cp:lastModifiedBy>Dave Thomas</cp:lastModifiedBy>
  <cp:revision>427</cp:revision>
  <cp:lastPrinted>2022-01-20T21:25:03Z</cp:lastPrinted>
  <dcterms:created xsi:type="dcterms:W3CDTF">1999-11-07T17:03:45Z</dcterms:created>
  <dcterms:modified xsi:type="dcterms:W3CDTF">2022-05-12T21:23:26Z</dcterms:modified>
</cp:coreProperties>
</file>