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04" r:id="rId4"/>
    <p:sldId id="317" r:id="rId5"/>
    <p:sldId id="318" r:id="rId6"/>
    <p:sldId id="319" r:id="rId7"/>
    <p:sldId id="324" r:id="rId8"/>
    <p:sldId id="320" r:id="rId9"/>
    <p:sldId id="323" r:id="rId10"/>
    <p:sldId id="322" r:id="rId11"/>
    <p:sldId id="301" r:id="rId12"/>
    <p:sldId id="315" r:id="rId13"/>
    <p:sldId id="325" r:id="rId14"/>
    <p:sldId id="326" r:id="rId15"/>
    <p:sldId id="316" r:id="rId16"/>
    <p:sldId id="321" r:id="rId1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82C1"/>
    <a:srgbClr val="009900"/>
    <a:srgbClr val="CC0000"/>
    <a:srgbClr val="FFFF00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410" autoAdjust="0"/>
  </p:normalViewPr>
  <p:slideViewPr>
    <p:cSldViewPr>
      <p:cViewPr varScale="1">
        <p:scale>
          <a:sx n="72" d="100"/>
          <a:sy n="72" d="100"/>
        </p:scale>
        <p:origin x="10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B7C2F36F-9135-41AD-973E-E188DA78E3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8363E85B-1732-4866-B316-91BBFC6EB4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5F1BBA85-5F4B-4FD7-A815-8EBA8ADF15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1E7B63AA-649D-4873-A235-AF61F7EAC3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B27624-291B-4C32-B52D-AE192C4742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>
            <a:extLst>
              <a:ext uri="{FF2B5EF4-FFF2-40B4-BE49-F238E27FC236}">
                <a16:creationId xmlns:a16="http://schemas.microsoft.com/office/drawing/2014/main" id="{54E1F348-7A4D-4F39-B8E2-0C3EE1890F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3" name="Rectangle 3">
            <a:extLst>
              <a:ext uri="{FF2B5EF4-FFF2-40B4-BE49-F238E27FC236}">
                <a16:creationId xmlns:a16="http://schemas.microsoft.com/office/drawing/2014/main" id="{46A050BD-9547-43C0-A79E-D7248C4FED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815A494-6B32-42D4-8910-81EE447C16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25" name="Rectangle 5">
            <a:extLst>
              <a:ext uri="{FF2B5EF4-FFF2-40B4-BE49-F238E27FC236}">
                <a16:creationId xmlns:a16="http://schemas.microsoft.com/office/drawing/2014/main" id="{802ED54D-0763-4081-A131-145E11E349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96326" name="Rectangle 6">
            <a:extLst>
              <a:ext uri="{FF2B5EF4-FFF2-40B4-BE49-F238E27FC236}">
                <a16:creationId xmlns:a16="http://schemas.microsoft.com/office/drawing/2014/main" id="{04ADFD7F-4AE0-4F86-82F5-1E66D21EDC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7" name="Rectangle 7">
            <a:extLst>
              <a:ext uri="{FF2B5EF4-FFF2-40B4-BE49-F238E27FC236}">
                <a16:creationId xmlns:a16="http://schemas.microsoft.com/office/drawing/2014/main" id="{A7AE2D67-9F7D-4D5C-8E80-8273D9E09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BE4C8D-E702-4802-9615-43262712A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17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09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transmission medium does  not travel. In a transverse wave; the individual particles of the transmission medium move in a plane at right-angles to the direction of travel of the wave. DRAW A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708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Demo of Mexican wave in the classroom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57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discussion driven by the group on what sort of things they’d like to explore. Must take notes!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619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Wavelength, frequency, amplitude, time period. Frequency = number of waves (oscillations) per second. Middle C = 256 cps = </a:t>
            </a:r>
            <a:r>
              <a:rPr lang="en-GB" dirty="0" err="1"/>
              <a:t>Herz</a:t>
            </a:r>
            <a:r>
              <a:rPr lang="en-GB" dirty="0"/>
              <a:t>. Sound is compression wave: DEMO with device. Mains electricity in UK = 50 Hz. 60Hz in US, Mains ‘hum’. T = 1\f.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369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7D33D739-A35C-445C-B80A-1F78FA3D8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ACA188-49DB-492B-84C6-F3F90AF2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20A23D-914E-442F-882C-0255F7BD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5BF96F-FBA2-44CB-950E-0F1CE88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2A329E-2692-48B6-9C6E-D2967143D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3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DE076C4E-B227-48ED-BBB1-CA8435AFC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6582FBC-0747-4831-807F-B0E7723B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524D792-64A5-4F2E-8378-597498AE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D4D8C18-6448-417A-A6A4-B72A8B74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C3B39E9-B1C8-419F-9C87-2E3862FD7DB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175663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A7776516-1E56-4B9E-A80B-C2542D2F1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31BFF-773C-45D7-B8A8-0CE4124B70B2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6BE55-66B6-4F16-A217-88A8F81E05A4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9E946F4-4EF9-4132-B024-E8E847DBA11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E269806-56BE-4E18-A639-7B210506D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021C216-ADB9-444A-93EE-310538964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FF21F59-E649-4511-B411-81D8C053109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5468874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FB91CCEB-A4E3-4DD9-9BB5-2E6563A4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73B3686-7501-4BA4-B2C8-62CFFB45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239FBB4-C62B-43AA-8B4E-831E2CED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584E74A-73CF-46DA-BE50-B8366DF0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39FA4B9-93F9-49E7-A5E7-86A300CE512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10639395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BF4F3E4-C4C9-4FAB-8011-1CE04D4FF8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BE8FC6-DC2D-431D-B332-66C9E0AEB11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C8769DA-BE70-47B5-BB74-E4EB5E75E6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AC9FCA4-A34E-46CF-B407-C1296C67755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16462107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2E65F9-892B-49DB-BE13-630F8BC9877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D32F84-8AB1-4112-986D-35962184F91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8AD9B60-1AF4-4729-9631-D984C12E03F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DFF4395A-F810-4AC1-BAC8-74793017375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97282189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F52B-3595-46EA-B052-3E076135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B29BA-152A-4F56-A3A3-508FE63F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D8D84-3DED-48FF-B2EA-81BF1CA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40B6568C-EADC-4623-BB54-74CA3B106DF6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331899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36DF48BB-E572-43A3-9D3D-BEC5F6D6B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7F28E8-4F7B-4A64-AF20-496EA6EC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0E1915-D294-4749-AA85-3F5DE501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9753F9-42CE-4C42-9472-C3D3266B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9C6939E6-4046-464D-BB3B-D1A196AF841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27195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864427"/>
          </a:xfrm>
        </p:spPr>
        <p:txBody>
          <a:bodyPr>
            <a:normAutofit/>
          </a:bodyPr>
          <a:lstStyle>
            <a:lvl1pPr>
              <a:defRPr sz="2000" i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916832"/>
            <a:ext cx="795528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5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ADA217EA-7BAD-42A6-BE78-B912D2459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8CBCFA-FFE2-47E5-9C23-04E58258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6242E8-7A7C-4F1A-B73B-698F8C37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31A148-77D6-4C93-9861-D2F3079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860E499-8379-4E0B-B1B0-1A14BA2427A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6769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94BD97-452E-4A34-9D8D-4B306636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77E571-3EE5-4DF3-944A-40A813F1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19108F-FDE6-45BA-8295-8D72650A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4424BB-28B5-4536-ABCB-2A7D922B46E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51320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2CCF3B-A8E4-48F0-B9FA-89039248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E256A4-FACF-4C32-B3BB-F2F04FB3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2CAB8-D75E-46C3-B34E-06B0EAC8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6EF5900-E3E2-41E8-95DC-5EAE0FEBBBF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9456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1700" y="763588"/>
            <a:ext cx="6378575" cy="793204"/>
          </a:xfrm>
        </p:spPr>
        <p:txBody>
          <a:bodyPr>
            <a:normAutofit/>
          </a:bodyPr>
          <a:lstStyle>
            <a:lvl1pPr>
              <a:defRPr sz="2000" i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DEBDF4-80CB-4EF8-AE79-C5A59690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79190D-92F7-4D20-87A6-DAFDCB4B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097252-68F5-48FD-AB89-610AC4AC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76771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C8C890-38D6-4DAF-9F94-ADCCC9AA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AD7400-A339-42F8-A7AB-F36EB63B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EDBFC3-80D1-4060-A3A4-9E251A5B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6C8B9E-A0A1-4264-A9FB-6D415EC9CA7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744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6A9734-E323-465D-8063-75813A63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6358B3-CE1D-4887-AE9A-8C99EB94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72917D-1E30-4451-86F3-472A24EE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BA159C7-38EC-4A01-85E9-9D9B39015E5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71497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24003E-C4DD-4A8C-BBBE-3C4CD445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84B4F8-1FD9-437E-A0B4-819DAF61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51C2E6-1B8D-4947-90C7-CA3ADD1C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A0947EC-A33A-4692-AC00-58BE9A30B55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2919963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0-HD-TOP.png">
            <a:extLst>
              <a:ext uri="{FF2B5EF4-FFF2-40B4-BE49-F238E27FC236}">
                <a16:creationId xmlns:a16="http://schemas.microsoft.com/office/drawing/2014/main" id="{1648545C-A878-447D-ABBC-5C6FA88CDA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CD1F7-BC05-4619-AAC9-03B8C090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1EA25-0B8A-48CB-BBB2-95BCCC984E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DDE2-D3FC-46EA-8905-A86EBFC6D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FF773-D1CE-4E9A-83E5-0DE965F0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EA030-9F3A-4613-871E-67BE4E6BB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A69C26F4-1170-4EC0-A540-6CD24211B84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7" r:id="rId4"/>
    <p:sldLayoutId id="2147483948" r:id="rId5"/>
    <p:sldLayoutId id="2147483949" r:id="rId6"/>
    <p:sldLayoutId id="2147483951" r:id="rId7"/>
    <p:sldLayoutId id="2147483952" r:id="rId8"/>
    <p:sldLayoutId id="2147483953" r:id="rId9"/>
    <p:sldLayoutId id="2147483961" r:id="rId10"/>
    <p:sldLayoutId id="2147483962" r:id="rId11"/>
    <p:sldLayoutId id="2147483963" r:id="rId12"/>
    <p:sldLayoutId id="2147483954" r:id="rId13"/>
    <p:sldLayoutId id="2147483955" r:id="rId14"/>
    <p:sldLayoutId id="2147483956" r:id="rId15"/>
    <p:sldLayoutId id="21474839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>
        <p:tmplLst>
          <p:tmpl>
            <p:tnLst>
              <p:par>
                <p:cTn presetID="9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.t.thomas@staffs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vethomaswebspace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fYCnOvNnF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ADts_FJHS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Fve92m_Ht_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IfcFwseTd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levelphysics.co.uk/notes/diffractio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8BF349-CCA5-413B-84AC-5AA568925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1412776"/>
            <a:ext cx="8568952" cy="10801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dirty="0"/>
              <a:t>Uttoxeter U3A – Atomic and Nuclear Physics</a:t>
            </a:r>
            <a:br>
              <a:rPr lang="en-GB" sz="2400" dirty="0"/>
            </a:br>
            <a:br>
              <a:rPr lang="en-GB" sz="2400" dirty="0"/>
            </a:br>
            <a:r>
              <a:rPr lang="en-GB" sz="2400" cap="none" dirty="0"/>
              <a:t>Session 4; (More) Properties of waves</a:t>
            </a:r>
            <a:endParaRPr lang="en-US" altLang="en-US" sz="2400" dirty="0"/>
          </a:p>
        </p:txBody>
      </p:sp>
      <p:sp>
        <p:nvSpPr>
          <p:cNvPr id="565251" name="Rectangle 3">
            <a:extLst>
              <a:ext uri="{FF2B5EF4-FFF2-40B4-BE49-F238E27FC236}">
                <a16:creationId xmlns:a16="http://schemas.microsoft.com/office/drawing/2014/main" id="{B7F6EE65-BF41-4E18-9F8E-BEF8858F82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2087563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3100" dirty="0"/>
              <a:t>A presentation by Dave Thomas</a:t>
            </a:r>
          </a:p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900" dirty="0"/>
              <a:t>E: </a:t>
            </a:r>
            <a:r>
              <a:rPr lang="en-GB" altLang="en-US" sz="2900" dirty="0">
                <a:hlinkClick r:id="rId3"/>
              </a:rPr>
              <a:t>d.t.thomas@staffs.ac.uk</a:t>
            </a:r>
            <a:endParaRPr lang="en-GB" altLang="en-US" sz="29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600" dirty="0"/>
              <a:t>W: </a:t>
            </a:r>
            <a:r>
              <a:rPr lang="en-GB" altLang="en-US" sz="2600" dirty="0">
                <a:hlinkClick r:id="rId4"/>
              </a:rPr>
              <a:t>https://davethomaswebspace.org</a:t>
            </a:r>
            <a:endParaRPr lang="en-GB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652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8051-15E5-A5F0-5C7B-24B3D269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Wave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489-2DC2-BD39-5AE1-36611592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47048"/>
            <a:ext cx="8964488" cy="4950304"/>
          </a:xfrm>
        </p:spPr>
        <p:txBody>
          <a:bodyPr/>
          <a:lstStyle/>
          <a:p>
            <a:r>
              <a:rPr lang="en-GB" dirty="0"/>
              <a:t>Wave energy (or energies!):</a:t>
            </a:r>
          </a:p>
          <a:p>
            <a:pPr lvl="1"/>
            <a:r>
              <a:rPr lang="en-GB" dirty="0"/>
              <a:t>Mechanical Energy = Kinetic Energy + Potential Energy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Total Energy is proportional to the square of the wave amplitude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Total Energy is proportional to the inverse of the square of the distance from the source of the wave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Total energy of a wave is constant unless transferred to something else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Interference is interesting!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2F3AC-13F8-24BA-22B9-FF4BD12938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10</a:t>
            </a:fld>
            <a:r>
              <a:rPr lang="en-US" altLang="en-US" i="1" dirty="0"/>
              <a:t> of  10 or so  </a:t>
            </a:r>
          </a:p>
        </p:txBody>
      </p:sp>
    </p:spTree>
    <p:extLst>
      <p:ext uri="{BB962C8B-B14F-4D97-AF65-F5344CB8AC3E}">
        <p14:creationId xmlns:p14="http://schemas.microsoft.com/office/powerpoint/2010/main" val="102655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What we have covered in these sessions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1CB5DD-6FAC-468E-8845-A8B857169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484784"/>
            <a:ext cx="7956550" cy="4763616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dirty="0"/>
              <a:t>Recap of last week’s topics</a:t>
            </a:r>
          </a:p>
          <a:p>
            <a:pPr>
              <a:spcBef>
                <a:spcPts val="0"/>
              </a:spcBef>
            </a:pPr>
            <a:r>
              <a:rPr lang="en-GB" dirty="0"/>
              <a:t>Properties of waves:</a:t>
            </a:r>
          </a:p>
          <a:p>
            <a:pPr lvl="1">
              <a:spcBef>
                <a:spcPts val="0"/>
              </a:spcBef>
            </a:pPr>
            <a:r>
              <a:rPr lang="en-GB" dirty="0"/>
              <a:t>Phase considerations</a:t>
            </a:r>
          </a:p>
          <a:p>
            <a:pPr lvl="1">
              <a:spcBef>
                <a:spcPts val="0"/>
              </a:spcBef>
            </a:pPr>
            <a:r>
              <a:rPr lang="en-GB" dirty="0"/>
              <a:t>Reflection, refraction, diffraction. </a:t>
            </a:r>
          </a:p>
          <a:p>
            <a:pPr lvl="1">
              <a:spcBef>
                <a:spcPts val="0"/>
              </a:spcBef>
            </a:pPr>
            <a:r>
              <a:rPr lang="en-GB" dirty="0"/>
              <a:t>Wave energy </a:t>
            </a:r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/>
              <a:t>All neatly, if a little breathlessly, summed up </a:t>
            </a:r>
            <a:r>
              <a:rPr lang="en-GB" altLang="en-US" dirty="0">
                <a:hlinkClick r:id="rId3"/>
              </a:rPr>
              <a:t>here</a:t>
            </a:r>
            <a:endParaRPr lang="en-GB" altLang="en-US" dirty="0"/>
          </a:p>
          <a:p>
            <a:pPr marL="0" indent="0">
              <a:buNone/>
            </a:pPr>
            <a:endParaRPr lang="en-GB" altLang="en-US" sz="1200" dirty="0"/>
          </a:p>
          <a:p>
            <a:r>
              <a:rPr lang="en-GB" altLang="en-US" dirty="0"/>
              <a:t>Any (further) things? Please let us know and\or share now and . . . . . . . . .</a:t>
            </a:r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11</a:t>
            </a:fld>
            <a:r>
              <a:rPr lang="en-US" altLang="en-US" i="1" dirty="0"/>
              <a:t> of  10 or so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5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18C5-EE15-4B49-80EF-7BC96F18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3588"/>
            <a:ext cx="8082731" cy="649188"/>
          </a:xfrm>
        </p:spPr>
        <p:txBody>
          <a:bodyPr>
            <a:normAutofit/>
          </a:bodyPr>
          <a:lstStyle/>
          <a:p>
            <a:r>
              <a:rPr lang="en-GB" sz="2000" cap="none" dirty="0"/>
              <a:t>Definitions of 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λ (lambda)</a:t>
            </a:r>
            <a:r>
              <a:rPr lang="en-GB" sz="2000" cap="none" dirty="0"/>
              <a:t>,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GB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en-GB" sz="20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cap="none" dirty="0"/>
              <a:t>,a, T</a:t>
            </a:r>
            <a:r>
              <a:rPr lang="en-GB" sz="2000" dirty="0"/>
              <a:t>.</a:t>
            </a:r>
            <a:endParaRPr lang="en-GB" sz="2000" cap="non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D4853B-12C3-4ED3-95D2-34F5EE22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12</a:t>
            </a:fld>
            <a:r>
              <a:rPr lang="en-US" altLang="en-US" dirty="0"/>
              <a:t> of 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907711-1A19-4311-AAF4-801A8BE3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628800"/>
            <a:ext cx="810039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spcBef>
                <a:spcPts val="0"/>
              </a:spcBef>
            </a:pPr>
            <a:endParaRPr lang="en-GB" altLang="en-US" sz="1200" b="1" baseline="30000" dirty="0"/>
          </a:p>
          <a:p>
            <a:pPr lvl="1" eaLnBrk="1" hangingPunct="1">
              <a:spcBef>
                <a:spcPts val="0"/>
              </a:spcBef>
            </a:pPr>
            <a:endParaRPr lang="en-GB" altLang="en-US" sz="3200" baseline="30000" dirty="0"/>
          </a:p>
          <a:p>
            <a:pPr lvl="1" eaLnBrk="1" hangingPunct="1">
              <a:spcBef>
                <a:spcPts val="0"/>
              </a:spcBef>
            </a:pPr>
            <a:endParaRPr lang="en-GB" altLang="en-US" dirty="0"/>
          </a:p>
          <a:p>
            <a:pPr lvl="1"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60857A2-1346-FB83-AAF3-7955B5503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89387"/>
            <a:ext cx="6192688" cy="50691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AD7116-5071-3752-E904-876C6DDC1B45}"/>
              </a:ext>
            </a:extLst>
          </p:cNvPr>
          <p:cNvSpPr txBox="1"/>
          <p:nvPr/>
        </p:nvSpPr>
        <p:spPr>
          <a:xfrm>
            <a:off x="2411760" y="26369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peak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885F4-A483-B2CA-BC88-B5DAF0876812}"/>
              </a:ext>
            </a:extLst>
          </p:cNvPr>
          <p:cNvSpPr txBox="1"/>
          <p:nvPr/>
        </p:nvSpPr>
        <p:spPr>
          <a:xfrm>
            <a:off x="3131840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trough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2A276A-6084-70A3-F73F-364C6DAC93E3}"/>
              </a:ext>
            </a:extLst>
          </p:cNvPr>
          <p:cNvGrpSpPr/>
          <p:nvPr/>
        </p:nvGrpSpPr>
        <p:grpSpPr>
          <a:xfrm>
            <a:off x="4283968" y="2601747"/>
            <a:ext cx="1584176" cy="382447"/>
            <a:chOff x="4211960" y="2618451"/>
            <a:chExt cx="1584176" cy="38244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8922068-0435-4719-6C68-F436ED5B4928}"/>
                </a:ext>
              </a:extLst>
            </p:cNvPr>
            <p:cNvCxnSpPr/>
            <p:nvPr/>
          </p:nvCxnSpPr>
          <p:spPr>
            <a:xfrm>
              <a:off x="4211960" y="2974668"/>
              <a:ext cx="1584176" cy="26230"/>
            </a:xfrm>
            <a:prstGeom prst="straightConnector1">
              <a:avLst/>
            </a:prstGeom>
            <a:ln w="158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9A2FDA-BEC2-7318-A5B4-2E4F041BD7C1}"/>
                </a:ext>
              </a:extLst>
            </p:cNvPr>
            <p:cNvSpPr txBox="1"/>
            <p:nvPr/>
          </p:nvSpPr>
          <p:spPr>
            <a:xfrm>
              <a:off x="4355976" y="261845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wavelength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601CCD-1285-35A8-12EE-A5D257BA86C2}"/>
              </a:ext>
            </a:extLst>
          </p:cNvPr>
          <p:cNvGrpSpPr/>
          <p:nvPr/>
        </p:nvGrpSpPr>
        <p:grpSpPr>
          <a:xfrm rot="16200000">
            <a:off x="749943" y="3850448"/>
            <a:ext cx="2134007" cy="382447"/>
            <a:chOff x="4211960" y="2618451"/>
            <a:chExt cx="1584176" cy="38244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AFD7DC-6702-9EE9-D23A-0F8FB589234F}"/>
                </a:ext>
              </a:extLst>
            </p:cNvPr>
            <p:cNvCxnSpPr/>
            <p:nvPr/>
          </p:nvCxnSpPr>
          <p:spPr>
            <a:xfrm>
              <a:off x="4211960" y="2974668"/>
              <a:ext cx="1584176" cy="26230"/>
            </a:xfrm>
            <a:prstGeom prst="straightConnector1">
              <a:avLst/>
            </a:prstGeom>
            <a:ln w="158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91CD0B-FC34-7504-1398-37E1F6554BA1}"/>
                </a:ext>
              </a:extLst>
            </p:cNvPr>
            <p:cNvSpPr txBox="1"/>
            <p:nvPr/>
          </p:nvSpPr>
          <p:spPr>
            <a:xfrm>
              <a:off x="4355976" y="261845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displacement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A549392-5A68-3EFB-8166-44E1E3F05E0C}"/>
              </a:ext>
            </a:extLst>
          </p:cNvPr>
          <p:cNvSpPr txBox="1"/>
          <p:nvPr/>
        </p:nvSpPr>
        <p:spPr>
          <a:xfrm>
            <a:off x="8172400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 action="ppaction://hlinksldjump"/>
              </a:rPr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5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F6F4-4720-5476-9DAE-8D8789F2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in-phase waves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04611-4641-FFAF-65C0-BA598D07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13</a:t>
            </a:fld>
            <a:r>
              <a:rPr lang="en-US" altLang="en-US"/>
              <a:t> of 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47849-0CF9-8CBB-8DCE-717B16861C4F}"/>
              </a:ext>
            </a:extLst>
          </p:cNvPr>
          <p:cNvSpPr txBox="1"/>
          <p:nvPr/>
        </p:nvSpPr>
        <p:spPr>
          <a:xfrm>
            <a:off x="7956376" y="611971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2" action="ppaction://hlinksldjump"/>
              </a:rPr>
              <a:t>back</a:t>
            </a:r>
            <a:endParaRPr lang="en-GB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B25E05-1A8B-07A8-1668-293B4DE2EB77}"/>
              </a:ext>
            </a:extLst>
          </p:cNvPr>
          <p:cNvGrpSpPr/>
          <p:nvPr/>
        </p:nvGrpSpPr>
        <p:grpSpPr>
          <a:xfrm>
            <a:off x="659532" y="1411235"/>
            <a:ext cx="7326431" cy="5077815"/>
            <a:chOff x="659532" y="1411235"/>
            <a:chExt cx="7326431" cy="5077815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053AF29-F9E6-184B-1299-E951C7299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79" y="1411235"/>
              <a:ext cx="7255384" cy="456558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080378-492D-6E29-053D-08B46AB2C7F0}"/>
                </a:ext>
              </a:extLst>
            </p:cNvPr>
            <p:cNvSpPr txBox="1"/>
            <p:nvPr/>
          </p:nvSpPr>
          <p:spPr>
            <a:xfrm>
              <a:off x="659532" y="6119718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Source: alevelphysics.co.uk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90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2ACB-AC36-7730-D06A-FBCD3CFD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out of phase waves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D077E-90B2-BD01-47F2-047E179B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14</a:t>
            </a:fld>
            <a:r>
              <a:rPr lang="en-US" altLang="en-US"/>
              <a:t> of 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37D2C-8207-3B0A-7AD0-1B0BEBC5E85E}"/>
              </a:ext>
            </a:extLst>
          </p:cNvPr>
          <p:cNvSpPr txBox="1"/>
          <p:nvPr/>
        </p:nvSpPr>
        <p:spPr>
          <a:xfrm>
            <a:off x="7956376" y="611971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2" action="ppaction://hlinksldjump"/>
              </a:rPr>
              <a:t>back</a:t>
            </a:r>
            <a:endParaRPr lang="en-GB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FA56C1-0558-10C4-3948-4347DAE78BE2}"/>
              </a:ext>
            </a:extLst>
          </p:cNvPr>
          <p:cNvGrpSpPr/>
          <p:nvPr/>
        </p:nvGrpSpPr>
        <p:grpSpPr>
          <a:xfrm>
            <a:off x="621506" y="1571973"/>
            <a:ext cx="7856634" cy="4994021"/>
            <a:chOff x="621506" y="1571973"/>
            <a:chExt cx="7856634" cy="4994021"/>
          </a:xfrm>
        </p:grpSpPr>
        <p:pic>
          <p:nvPicPr>
            <p:cNvPr id="5" name="Picture 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824E7C5C-C99C-9F7F-AF2A-568600053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60" y="1571973"/>
              <a:ext cx="7812280" cy="45349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87B0B1-854B-8B68-226E-59E58DD52332}"/>
                </a:ext>
              </a:extLst>
            </p:cNvPr>
            <p:cNvSpPr txBox="1"/>
            <p:nvPr/>
          </p:nvSpPr>
          <p:spPr>
            <a:xfrm>
              <a:off x="621506" y="6196662"/>
              <a:ext cx="3031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Source: alevelphysics.co.uk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73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444D-4C88-79C3-B3D8-160B3631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Today’s and next week’s topics as a mind map</a:t>
            </a:r>
            <a:br>
              <a:rPr lang="en-GB" altLang="en-US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F858E-19B1-383A-04BB-B9CA9C15D8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15</a:t>
            </a:fld>
            <a:r>
              <a:rPr lang="en-US" altLang="en-US" i="1" dirty="0"/>
              <a:t> of  10 or so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221EA-C992-3E96-9EC1-8218F1146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35" t="18443" r="33464" b="50306"/>
          <a:stretch/>
        </p:blipFill>
        <p:spPr>
          <a:xfrm>
            <a:off x="1401324" y="1988840"/>
            <a:ext cx="6688743" cy="3168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FE4A3-FFC4-7FE8-5AF6-BABB0FF988FC}"/>
              </a:ext>
            </a:extLst>
          </p:cNvPr>
          <p:cNvSpPr txBox="1"/>
          <p:nvPr/>
        </p:nvSpPr>
        <p:spPr>
          <a:xfrm>
            <a:off x="7812360" y="6093626"/>
            <a:ext cx="737280" cy="38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 action="ppaction://hlinksldjump"/>
              </a:rPr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6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1D55-601E-F2A2-ED91-1C19A2F5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Resonance, open and closed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78336-98B1-6B1C-2711-8126F243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Barton’s pendulum</a:t>
            </a:r>
            <a:endParaRPr lang="en-GB" dirty="0"/>
          </a:p>
          <a:p>
            <a:endParaRPr lang="en-GB" dirty="0"/>
          </a:p>
          <a:p>
            <a:r>
              <a:rPr lang="en-GB" dirty="0"/>
              <a:t>Closed and open pipes</a:t>
            </a:r>
          </a:p>
          <a:p>
            <a:endParaRPr lang="en-GB" dirty="0"/>
          </a:p>
          <a:p>
            <a:r>
              <a:rPr lang="en-GB" dirty="0"/>
              <a:t>8’ organ pipe; middle C; 256 </a:t>
            </a:r>
            <a:r>
              <a:rPr lang="en-GB" dirty="0" err="1"/>
              <a:t>Herz</a:t>
            </a:r>
            <a:endParaRPr lang="en-GB" dirty="0"/>
          </a:p>
          <a:p>
            <a:r>
              <a:rPr lang="en-GB" dirty="0"/>
              <a:t>64’ organ pipe; 2 </a:t>
            </a:r>
            <a:r>
              <a:rPr lang="en-GB" dirty="0" err="1"/>
              <a:t>Herz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A047A-59F6-FBC7-5B32-B80C5B9434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16</a:t>
            </a:fld>
            <a:r>
              <a:rPr lang="en-US" altLang="en-US" i="1" dirty="0"/>
              <a:t> of  10 or so  </a:t>
            </a:r>
          </a:p>
        </p:txBody>
      </p:sp>
    </p:spTree>
    <p:extLst>
      <p:ext uri="{BB962C8B-B14F-4D97-AF65-F5344CB8AC3E}">
        <p14:creationId xmlns:p14="http://schemas.microsoft.com/office/powerpoint/2010/main" val="344999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E9F3884-0F1A-434B-BE10-26F9C4D88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What we could cover (in the next two sessions)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F3A6627-C777-4B9C-834D-5CDE1EB6F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676456" cy="53018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Sessions’ topics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/>
              <a:t>Recap of last week’s topics</a:t>
            </a:r>
          </a:p>
          <a:p>
            <a:pPr lvl="2">
              <a:spcBef>
                <a:spcPts val="0"/>
              </a:spcBef>
            </a:pPr>
            <a:r>
              <a:rPr lang="en-GB" dirty="0"/>
              <a:t>Principle of Superposition, interference. </a:t>
            </a:r>
          </a:p>
          <a:p>
            <a:pPr lvl="2">
              <a:spcBef>
                <a:spcPts val="0"/>
              </a:spcBef>
            </a:pPr>
            <a:r>
              <a:rPr lang="en-GB" dirty="0"/>
              <a:t>Resonance</a:t>
            </a:r>
          </a:p>
          <a:p>
            <a:pPr lvl="1">
              <a:spcBef>
                <a:spcPts val="0"/>
              </a:spcBef>
            </a:pPr>
            <a:r>
              <a:rPr lang="en-GB" dirty="0"/>
              <a:t>More on properties of waves:</a:t>
            </a:r>
          </a:p>
          <a:p>
            <a:pPr lvl="2">
              <a:spcBef>
                <a:spcPts val="0"/>
              </a:spcBef>
            </a:pPr>
            <a:r>
              <a:rPr lang="en-GB" dirty="0">
                <a:hlinkClick r:id="rId3" action="ppaction://hlinksldjump"/>
              </a:rPr>
              <a:t>Reflection, refraction, diffraction. 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n-GB" dirty="0"/>
              <a:t>Phase considerations</a:t>
            </a:r>
          </a:p>
          <a:p>
            <a:pPr lvl="2">
              <a:spcBef>
                <a:spcPts val="0"/>
              </a:spcBef>
            </a:pPr>
            <a:r>
              <a:rPr lang="en-GB" dirty="0"/>
              <a:t>More on resonance</a:t>
            </a:r>
          </a:p>
          <a:p>
            <a:pPr lvl="2">
              <a:spcBef>
                <a:spcPts val="0"/>
              </a:spcBef>
            </a:pPr>
            <a:r>
              <a:rPr lang="en-GB" dirty="0"/>
              <a:t>Simple harmonic motion</a:t>
            </a:r>
          </a:p>
          <a:p>
            <a:pPr lvl="2">
              <a:spcBef>
                <a:spcPts val="0"/>
              </a:spcBef>
            </a:pPr>
            <a:r>
              <a:rPr lang="en-GB" dirty="0"/>
              <a:t>Wave energy 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The ‘we have covered’ bit</a:t>
            </a:r>
          </a:p>
          <a:p>
            <a:pPr lvl="1">
              <a:spcBef>
                <a:spcPts val="0"/>
              </a:spcBef>
            </a:pPr>
            <a:endParaRPr lang="en-GB" altLang="en-US" sz="1200" dirty="0"/>
          </a:p>
          <a:p>
            <a:pPr>
              <a:spcBef>
                <a:spcPts val="0"/>
              </a:spcBef>
            </a:pPr>
            <a:r>
              <a:rPr lang="en-GB" altLang="en-US" dirty="0"/>
              <a:t>These and last week’s topics as a </a:t>
            </a:r>
            <a:r>
              <a:rPr lang="en-GB" altLang="en-US" dirty="0">
                <a:hlinkClick r:id="rId4" action="ppaction://hlinksldjump"/>
              </a:rPr>
              <a:t>mind map</a:t>
            </a:r>
            <a:endParaRPr lang="en-GB" altLang="en-US" dirty="0"/>
          </a:p>
          <a:p>
            <a:pPr marL="0" indent="0">
              <a:spcBef>
                <a:spcPts val="0"/>
              </a:spcBef>
              <a:buNone/>
            </a:pPr>
            <a:endParaRPr lang="en-GB" altLang="en-US" sz="800" dirty="0"/>
          </a:p>
          <a:p>
            <a:pPr>
              <a:spcBef>
                <a:spcPts val="0"/>
              </a:spcBef>
            </a:pPr>
            <a:r>
              <a:rPr lang="en-GB" altLang="en-US" dirty="0"/>
              <a:t>Your knowledge and questions as we go please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BFFC8D47-6DE7-474C-A2C4-74D5E53D3E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2</a:t>
            </a:fld>
            <a:r>
              <a:rPr lang="en-US" altLang="en-US" i="1" dirty="0"/>
              <a:t> of  10 or so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9797-5DD6-4C87-8F2A-0A5DAF09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of waves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937E-E44A-49BD-A0DC-598E8B0AE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256584"/>
          </a:xfrm>
        </p:spPr>
        <p:txBody>
          <a:bodyPr/>
          <a:lstStyle/>
          <a:p>
            <a:pPr lvl="1"/>
            <a:r>
              <a:rPr lang="en-GB" altLang="en-US" dirty="0"/>
              <a:t>A wave is:</a:t>
            </a:r>
          </a:p>
          <a:p>
            <a:pPr lvl="2"/>
            <a:r>
              <a:rPr lang="en-GB" altLang="en-US" dirty="0"/>
              <a:t>“</a:t>
            </a:r>
            <a:r>
              <a:rPr lang="en-GB" altLang="en-US" b="1" dirty="0"/>
              <a:t>A disturbance that travels through a medium</a:t>
            </a:r>
            <a:r>
              <a:rPr lang="en-GB" altLang="en-US" dirty="0"/>
              <a:t>.”</a:t>
            </a:r>
          </a:p>
          <a:p>
            <a:pPr lvl="2"/>
            <a:r>
              <a:rPr lang="en-GB" altLang="en-US" dirty="0"/>
              <a:t>“</a:t>
            </a:r>
            <a:r>
              <a:rPr lang="en-GB" b="1" dirty="0"/>
              <a:t>a </a:t>
            </a:r>
            <a:r>
              <a:rPr lang="en-GB" dirty="0"/>
              <a:t>propagation of disturbances from place to place in a regular and organized way.” (</a:t>
            </a:r>
            <a:r>
              <a:rPr lang="en-GB" dirty="0" err="1"/>
              <a:t>Encyclopedia</a:t>
            </a:r>
            <a:r>
              <a:rPr lang="en-GB" dirty="0"/>
              <a:t> </a:t>
            </a:r>
            <a:r>
              <a:rPr lang="en-GB" dirty="0" err="1"/>
              <a:t>Britannics</a:t>
            </a:r>
            <a:r>
              <a:rPr lang="en-GB" dirty="0"/>
              <a:t>)</a:t>
            </a:r>
          </a:p>
          <a:p>
            <a:pPr lvl="2"/>
            <a:endParaRPr lang="en-GB" dirty="0"/>
          </a:p>
          <a:p>
            <a:pPr lvl="2">
              <a:spcBef>
                <a:spcPts val="0"/>
              </a:spcBef>
            </a:pPr>
            <a:r>
              <a:rPr lang="en-GB" altLang="en-US" dirty="0"/>
              <a:t>often drawn like </a:t>
            </a:r>
            <a:r>
              <a:rPr lang="en-GB" altLang="en-US" dirty="0">
                <a:hlinkClick r:id="rId3" action="ppaction://hlinksldjump"/>
              </a:rPr>
              <a:t>this</a:t>
            </a:r>
            <a:r>
              <a:rPr lang="en-GB" altLang="en-US" dirty="0"/>
              <a:t> sinusoidal wave; mapping the position of a component of the medium in which a wave moves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Wave speed = frequency * wavelength (v = f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spcBef>
                <a:spcPts val="0"/>
              </a:spcBef>
            </a:pPr>
            <a:endParaRPr lang="en-GB" altLang="en-US" sz="1000" dirty="0"/>
          </a:p>
          <a:p>
            <a:pPr lvl="1"/>
            <a:r>
              <a:rPr lang="en-GB" altLang="en-US" dirty="0"/>
              <a:t>A wave is NOT </a:t>
            </a:r>
          </a:p>
          <a:p>
            <a:pPr lvl="2"/>
            <a:r>
              <a:rPr lang="en-GB" altLang="en-US" dirty="0"/>
              <a:t>like these </a:t>
            </a:r>
            <a:r>
              <a:rPr lang="en-GB" altLang="en-US" dirty="0">
                <a:hlinkClick r:id="rId4"/>
              </a:rPr>
              <a:t>transverse water waves</a:t>
            </a:r>
            <a:r>
              <a:rPr lang="en-GB" altLang="en-US" dirty="0"/>
              <a:t> because they all break on the shore</a:t>
            </a:r>
          </a:p>
          <a:p>
            <a:pPr lvl="2"/>
            <a:endParaRPr lang="en-GB" altLang="en-US" sz="1000" dirty="0"/>
          </a:p>
          <a:p>
            <a:pPr lvl="1"/>
            <a:r>
              <a:rPr lang="en-GB" altLang="en-US" dirty="0"/>
              <a:t>A wave can be:</a:t>
            </a:r>
          </a:p>
          <a:p>
            <a:pPr lvl="3"/>
            <a:r>
              <a:rPr lang="en-GB" altLang="en-US" dirty="0"/>
              <a:t>A pulse (think odd, blue puffer thing) or a continuous wave</a:t>
            </a:r>
          </a:p>
          <a:p>
            <a:pPr lvl="3"/>
            <a:r>
              <a:rPr lang="en-GB" altLang="en-US" dirty="0"/>
              <a:t>Mechanical or electromagnetic</a:t>
            </a:r>
          </a:p>
          <a:p>
            <a:pPr lvl="3"/>
            <a:r>
              <a:rPr lang="en-GB" altLang="en-US" dirty="0"/>
              <a:t>Lateral or longitudinal (think slinky)</a:t>
            </a:r>
          </a:p>
          <a:p>
            <a:pPr lvl="3"/>
            <a:r>
              <a:rPr lang="en-GB" altLang="en-US" dirty="0"/>
              <a:t>Progressive or standing</a:t>
            </a:r>
          </a:p>
          <a:p>
            <a:pPr lvl="3"/>
            <a:endParaRPr lang="en-GB" alt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2BEEC-867C-4E63-83BC-1D94D16A8D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</p:spPr>
        <p:txBody>
          <a:bodyPr/>
          <a:lstStyle/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3</a:t>
            </a:fld>
            <a:r>
              <a:rPr lang="en-US" altLang="en-US" i="1" dirty="0"/>
              <a:t> of  10 or so </a:t>
            </a:r>
          </a:p>
        </p:txBody>
      </p:sp>
    </p:spTree>
    <p:extLst>
      <p:ext uri="{BB962C8B-B14F-4D97-AF65-F5344CB8AC3E}">
        <p14:creationId xmlns:p14="http://schemas.microsoft.com/office/powerpoint/2010/main" val="12011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Progressive wave fundamentals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1CB5DD-6FAC-468E-8845-A8B857169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6793"/>
            <a:ext cx="8550275" cy="4691608"/>
          </a:xfrm>
        </p:spPr>
        <p:txBody>
          <a:bodyPr/>
          <a:lstStyle/>
          <a:p>
            <a:r>
              <a:rPr lang="en-GB" altLang="en-US" dirty="0"/>
              <a:t>A progressive wave transmits energy from one point to another; it DOES NOT move the transmission medium in the direction of the wave.</a:t>
            </a:r>
          </a:p>
          <a:p>
            <a:r>
              <a:rPr lang="en-GB" altLang="en-US" dirty="0"/>
              <a:t>A pulse is one wave travelling through a medium</a:t>
            </a:r>
          </a:p>
          <a:p>
            <a:r>
              <a:rPr lang="en-GB" altLang="en-US" dirty="0"/>
              <a:t>Like a </a:t>
            </a:r>
            <a:r>
              <a:rPr lang="en-GB" altLang="en-US" dirty="0">
                <a:hlinkClick r:id="rId3"/>
              </a:rPr>
              <a:t>Mexican wave</a:t>
            </a:r>
            <a:r>
              <a:rPr lang="en-GB" altLang="en-US" dirty="0"/>
              <a:t>!</a:t>
            </a:r>
          </a:p>
          <a:p>
            <a:r>
              <a:rPr lang="en-GB" altLang="en-US" dirty="0"/>
              <a:t>Repeated pulses form a continuous wave</a:t>
            </a:r>
          </a:p>
          <a:p>
            <a:r>
              <a:rPr lang="en-GB" altLang="en-US" dirty="0"/>
              <a:t>How frequently the wave repeats is its </a:t>
            </a:r>
            <a:r>
              <a:rPr lang="en-GB" altLang="en-US" b="1" dirty="0"/>
              <a:t>frequency </a:t>
            </a:r>
            <a:r>
              <a:rPr lang="en-GB" altLang="en-US" dirty="0"/>
              <a:t>(f)  (in cycles per second, or </a:t>
            </a:r>
            <a:r>
              <a:rPr lang="en-GB" altLang="en-US" dirty="0" err="1"/>
              <a:t>Herz</a:t>
            </a:r>
            <a:r>
              <a:rPr lang="en-GB" altLang="en-US" dirty="0"/>
              <a:t>)</a:t>
            </a:r>
          </a:p>
          <a:p>
            <a:r>
              <a:rPr lang="en-GB" altLang="en-US" dirty="0"/>
              <a:t>The distance between individual waves is the wavelength (</a:t>
            </a:r>
            <a:r>
              <a:rPr lang="en-GB" dirty="0"/>
              <a:t>λ)</a:t>
            </a:r>
            <a:endParaRPr lang="en-GB" altLang="en-US" dirty="0"/>
          </a:p>
          <a:p>
            <a:endParaRPr lang="en-GB" altLang="en-US" b="1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4</a:t>
            </a:fld>
            <a:r>
              <a:rPr lang="en-US" altLang="en-US" i="1" dirty="0"/>
              <a:t> of  10 or so</a:t>
            </a: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5381D-AF07-225F-EF28-C6D3DA68448E}"/>
              </a:ext>
            </a:extLst>
          </p:cNvPr>
          <p:cNvSpPr txBox="1"/>
          <p:nvPr/>
        </p:nvSpPr>
        <p:spPr>
          <a:xfrm>
            <a:off x="2339266" y="3348646"/>
            <a:ext cx="4678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2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9BCD-2B5D-E11A-B35C-2176E2DE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 of superposition and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F95F-12C7-56D0-D3B1-5E07C0B54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two waves meet, the net resultant wave is the sum of both waves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Simplest case is waves of the same frequency, same amplitude</a:t>
            </a:r>
          </a:p>
          <a:p>
            <a:r>
              <a:rPr lang="en-GB" dirty="0"/>
              <a:t>Phase of component waves is everything in defining the  resultant waves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A1601-2452-8478-4300-A18044D2BC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5</a:t>
            </a:fld>
            <a:r>
              <a:rPr lang="en-US" altLang="en-US" i="1" dirty="0"/>
              <a:t> of  10 or so  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4899DBD-2EB4-5798-3809-625E5F049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807929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3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6D13-2040-3CDC-90A5-4CA7CC2D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and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F0B8-0FE5-1826-1325-95F3E6555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916832"/>
            <a:ext cx="8010088" cy="4680520"/>
          </a:xfrm>
        </p:spPr>
        <p:txBody>
          <a:bodyPr/>
          <a:lstStyle/>
          <a:p>
            <a:r>
              <a:rPr lang="en-GB" dirty="0"/>
              <a:t>Reflection occurs when a wave meets a change of transmission medium</a:t>
            </a:r>
          </a:p>
          <a:p>
            <a:pPr lvl="1"/>
            <a:r>
              <a:rPr lang="en-GB" dirty="0"/>
              <a:t>Light travelling through air meets a mirror</a:t>
            </a:r>
          </a:p>
          <a:p>
            <a:pPr lvl="1"/>
            <a:r>
              <a:rPr lang="en-GB" dirty="0"/>
              <a:t>Sound travelling through air meets a wall</a:t>
            </a:r>
          </a:p>
          <a:p>
            <a:r>
              <a:rPr lang="en-GB" dirty="0"/>
              <a:t>Law of reflection states that:</a:t>
            </a:r>
          </a:p>
          <a:p>
            <a:pPr lvl="1"/>
            <a:r>
              <a:rPr lang="en-GB" dirty="0"/>
              <a:t>the angle of incidence = angle of reflection (draw a picture Dave)</a:t>
            </a:r>
          </a:p>
          <a:p>
            <a:r>
              <a:rPr lang="en-GB" dirty="0"/>
              <a:t>Phase of wave changes by 180° (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dirty="0"/>
              <a:t> when reflected</a:t>
            </a:r>
            <a:br>
              <a:rPr lang="en-GB" dirty="0"/>
            </a:b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DF4CA-3F2D-1330-C35D-EA948A8556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6</a:t>
            </a:fld>
            <a:r>
              <a:rPr lang="en-US" altLang="en-US" i="1" dirty="0"/>
              <a:t> of  10 or so  </a:t>
            </a:r>
          </a:p>
        </p:txBody>
      </p:sp>
    </p:spTree>
    <p:extLst>
      <p:ext uri="{BB962C8B-B14F-4D97-AF65-F5344CB8AC3E}">
        <p14:creationId xmlns:p14="http://schemas.microsoft.com/office/powerpoint/2010/main" val="282909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E1EA-368E-6A4A-9D80-F296D1EE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Phase</a:t>
            </a:r>
            <a:r>
              <a:rPr lang="en-GB" dirty="0"/>
              <a:t>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D9629-DD7C-E2B1-0A4D-18A325C5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8748464" cy="4680520"/>
          </a:xfrm>
        </p:spPr>
        <p:txBody>
          <a:bodyPr/>
          <a:lstStyle/>
          <a:p>
            <a:r>
              <a:rPr lang="en-GB" dirty="0"/>
              <a:t>The phase of  wave (or other repeating cycle) is a measure (fraction) of how far along its repeating cycle it is</a:t>
            </a:r>
          </a:p>
          <a:p>
            <a:r>
              <a:rPr lang="en-GB" dirty="0"/>
              <a:t>‘In phase’ means perfectly aligned</a:t>
            </a:r>
          </a:p>
          <a:p>
            <a:r>
              <a:rPr lang="en-GB" dirty="0"/>
              <a:t>‘Out of phase’ means perfectly misaligned</a:t>
            </a:r>
          </a:p>
          <a:p>
            <a:r>
              <a:rPr lang="en-GB" dirty="0"/>
              <a:t>Phase is measured as a fraction of a complete circle (in degrees or radians) so zero to 360 degrees or zero to 2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GB" dirty="0"/>
              <a:t> radians</a:t>
            </a:r>
          </a:p>
          <a:p>
            <a:r>
              <a:rPr lang="en-GB" dirty="0"/>
              <a:t>Two ‘</a:t>
            </a:r>
            <a:r>
              <a:rPr lang="en-GB" dirty="0">
                <a:hlinkClick r:id="rId2" action="ppaction://hlinksldjump"/>
              </a:rPr>
              <a:t>in phase</a:t>
            </a:r>
            <a:r>
              <a:rPr lang="en-GB" dirty="0"/>
              <a:t>’ waves interfere constructively</a:t>
            </a:r>
          </a:p>
          <a:p>
            <a:r>
              <a:rPr lang="en-GB" dirty="0"/>
              <a:t>Two ‘</a:t>
            </a:r>
            <a:r>
              <a:rPr lang="en-GB" dirty="0">
                <a:hlinkClick r:id="rId3" action="ppaction://hlinksldjump"/>
              </a:rPr>
              <a:t>out of phase</a:t>
            </a:r>
            <a:r>
              <a:rPr lang="en-GB" dirty="0"/>
              <a:t>’ waves interfere destructively.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ECEDE-9C69-3EAF-4FCE-F4E55916DA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</p:spPr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7</a:t>
            </a:fld>
            <a:r>
              <a:rPr lang="en-US" altLang="en-US" i="1"/>
              <a:t> of  10 or so  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78839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BEB0-179C-B844-222C-B88BFD26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Diffraction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16B3C-0C85-0645-EEB2-48F8EF0A9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a wave passes through a small aperture, it spreads out</a:t>
            </a:r>
          </a:p>
          <a:p>
            <a:endParaRPr lang="en-GB" dirty="0"/>
          </a:p>
          <a:p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A601D-A262-9DAB-B0C2-B6DB1A3247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8</a:t>
            </a:fld>
            <a:r>
              <a:rPr lang="en-US" altLang="en-US" i="1" dirty="0"/>
              <a:t> of  10 or so  </a:t>
            </a:r>
          </a:p>
        </p:txBody>
      </p:sp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id="{2DFDFBB4-9F87-1C5D-327B-83A5ADFB0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2881183"/>
            <a:ext cx="8604448" cy="32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2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B94D-A143-AA7C-8E20-135FF75C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aperture diffraction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B1C55-43AE-999B-5849-07CD8AB06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916832"/>
            <a:ext cx="8154104" cy="4680520"/>
          </a:xfrm>
        </p:spPr>
        <p:txBody>
          <a:bodyPr/>
          <a:lstStyle/>
          <a:p>
            <a:r>
              <a:rPr lang="en-GB" dirty="0"/>
              <a:t>When a wave passes through multiple small apertures simultaneously: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resultant waves interfere with each other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358A6-9C07-AED5-E76B-BA68FBFB9B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</p:spPr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9</a:t>
            </a:fld>
            <a:r>
              <a:rPr lang="en-US" altLang="en-US" i="1"/>
              <a:t> of  10 or so  </a:t>
            </a:r>
            <a:endParaRPr lang="en-US" altLang="en-US" i="1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828439C-43B8-D422-BC2D-0E8211C4D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24944"/>
            <a:ext cx="3168352" cy="28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10246</TotalTime>
  <Words>972</Words>
  <Application>Microsoft Office PowerPoint</Application>
  <PresentationFormat>On-screen Show (4:3)</PresentationFormat>
  <Paragraphs>160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Times New Roman</vt:lpstr>
      <vt:lpstr>Vapor Trail</vt:lpstr>
      <vt:lpstr>Uttoxeter U3A – Atomic and Nuclear Physics  Session 4; (More) Properties of waves</vt:lpstr>
      <vt:lpstr>What we could cover (in the next two sessions)</vt:lpstr>
      <vt:lpstr>Recap of waves in general</vt:lpstr>
      <vt:lpstr>Progressive wave fundamentals</vt:lpstr>
      <vt:lpstr>Principle of superposition and interference</vt:lpstr>
      <vt:lpstr>Reflection and refraction</vt:lpstr>
      <vt:lpstr>Phase considerations</vt:lpstr>
      <vt:lpstr>Diffraction</vt:lpstr>
      <vt:lpstr>Multiple aperture diffraction</vt:lpstr>
      <vt:lpstr>Wave energy</vt:lpstr>
      <vt:lpstr>What we have covered in these sessions</vt:lpstr>
      <vt:lpstr>Definitions of λ (lambda), ν (nu),a, T.</vt:lpstr>
      <vt:lpstr>Two in-phase waves</vt:lpstr>
      <vt:lpstr>Two out of phase waves</vt:lpstr>
      <vt:lpstr>Today’s and next week’s topics as a mind map </vt:lpstr>
      <vt:lpstr>Resonance, open and closed pipes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Analysis and Design</dc:title>
  <dc:creator>Fi &amp; Ian</dc:creator>
  <cp:lastModifiedBy>Dave Thomas</cp:lastModifiedBy>
  <cp:revision>457</cp:revision>
  <cp:lastPrinted>2022-01-20T21:25:03Z</cp:lastPrinted>
  <dcterms:created xsi:type="dcterms:W3CDTF">1999-11-07T17:03:45Z</dcterms:created>
  <dcterms:modified xsi:type="dcterms:W3CDTF">2022-05-25T15:55:23Z</dcterms:modified>
</cp:coreProperties>
</file>