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4" r:id="rId4"/>
    <p:sldId id="324" r:id="rId5"/>
    <p:sldId id="325" r:id="rId6"/>
    <p:sldId id="329" r:id="rId7"/>
    <p:sldId id="326" r:id="rId8"/>
    <p:sldId id="327" r:id="rId9"/>
    <p:sldId id="328" r:id="rId10"/>
    <p:sldId id="301" r:id="rId11"/>
    <p:sldId id="316" r:id="rId12"/>
    <p:sldId id="330" r:id="rId13"/>
    <p:sldId id="331" r:id="rId1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5" autoAdjust="0"/>
    <p:restoredTop sz="86410" autoAdjust="0"/>
  </p:normalViewPr>
  <p:slideViewPr>
    <p:cSldViewPr>
      <p:cViewPr varScale="1">
        <p:scale>
          <a:sx n="72" d="100"/>
          <a:sy n="72" d="100"/>
        </p:scale>
        <p:origin x="9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08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29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discussion driven by the group on what sort of things they’d like to explore. Must take notes!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E076C4E-B227-48ED-BBB1-CA8435AF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82FBC-0747-4831-807F-B0E7723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24D792-64A5-4F2E-8378-597498AE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4D8C18-6448-417A-A6A4-B72A8B7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C3B39E9-B1C8-419F-9C87-2E3862FD7DB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17566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52B-3595-46EA-B052-3E076135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29BA-152A-4F56-A3A3-508FE63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8D84-3DED-48FF-B2EA-81BF1CA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40B6568C-EADC-4623-BB54-74CA3B106DF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33189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6DF48BB-E572-43A3-9D3D-BEC5F6D6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28E8-4F7B-4A64-AF20-496EA6EC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E1915-D294-4749-AA85-3F5DE501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753F9-42CE-4C42-9472-C3D3266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9C6939E6-4046-464D-BB3B-D1A196AF841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2719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64427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5EDC-597D-7FB7-B337-EE952638B82E}"/>
              </a:ext>
            </a:extLst>
          </p:cNvPr>
          <p:cNvSpPr txBox="1">
            <a:spLocks/>
          </p:cNvSpPr>
          <p:nvPr userDrawn="1"/>
        </p:nvSpPr>
        <p:spPr>
          <a:xfrm>
            <a:off x="6516216" y="404664"/>
            <a:ext cx="2033424" cy="35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10 or so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CCF3B-A8E4-48F0-B9FA-89039248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E256A4-FACF-4C32-B3BB-F2F04FB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2CAB8-D75E-46C3-B34E-06B0EAC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6EF5900-E3E2-41E8-95DC-5EAE0FEBBB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9456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700" y="763588"/>
            <a:ext cx="6378575" cy="793204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8" r:id="rId5"/>
    <p:sldLayoutId id="2147483949" r:id="rId6"/>
    <p:sldLayoutId id="2147483951" r:id="rId7"/>
    <p:sldLayoutId id="2147483952" r:id="rId8"/>
    <p:sldLayoutId id="2147483953" r:id="rId9"/>
    <p:sldLayoutId id="2147483961" r:id="rId10"/>
    <p:sldLayoutId id="2147483962" r:id="rId11"/>
    <p:sldLayoutId id="2147483963" r:id="rId12"/>
    <p:sldLayoutId id="2147483954" r:id="rId13"/>
    <p:sldLayoutId id="2147483955" r:id="rId14"/>
    <p:sldLayoutId id="2147483956" r:id="rId15"/>
    <p:sldLayoutId id="21474839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t.thomas@staff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.uk/bitesize/guides/zyqnrwx/revision/2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al.gov/pub/science/particle-physics/benefits/growing_lis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ld-nuclear.org/information-library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dows2universe.org/sun/Solar_interior/Nuclear_Reactions/Fusion/Fusion_in_stars/H_fusion.html&amp;edu=hig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clear-power.com/nuclear-power/fission/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electronicsnews.com/chinese-east-reactor-set-a-new-nuclear-fusion-milestone/" TargetMode="External"/><Relationship Id="rId2" Type="http://schemas.openxmlformats.org/officeDocument/2006/relationships/hyperlink" Target="https://ccfe.ukaea.uk/research/joint-european-tor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ITER" TargetMode="External"/><Relationship Id="rId4" Type="http://schemas.openxmlformats.org/officeDocument/2006/relationships/hyperlink" Target="https://www.sciencedirect.com/science/article/pii/B978008100315200009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p.org/explore-physics/physics-stepping-stones/standard-model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scientist.com/article/2315418-particle-physics-could-be-rewritten-after-shock-w-boson-measure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412776"/>
            <a:ext cx="8568952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– Atomic and Nuclear Physics</a:t>
            </a:r>
            <a:br>
              <a:rPr lang="en-GB" sz="2400" dirty="0"/>
            </a:br>
            <a:br>
              <a:rPr lang="en-GB" sz="2400" dirty="0"/>
            </a:br>
            <a:r>
              <a:rPr lang="en-GB" sz="2400" cap="none" dirty="0"/>
              <a:t>Session 9; Nuclear Physics (1)</a:t>
            </a:r>
            <a:endParaRPr lang="en-US" altLang="en-US" sz="24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3100" dirty="0"/>
              <a:t>A presentation by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/>
              <a:t>E: </a:t>
            </a:r>
            <a:r>
              <a:rPr lang="en-GB" altLang="en-US" sz="2900" dirty="0">
                <a:hlinkClick r:id="rId3"/>
              </a:rPr>
              <a:t>d.t.thomas@staffs.ac.uk</a:t>
            </a:r>
            <a:endParaRPr lang="en-GB" altLang="en-US" sz="29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600" dirty="0"/>
              <a:t>W: </a:t>
            </a: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these sessions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484784"/>
            <a:ext cx="8550275" cy="476361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dirty="0"/>
              <a:t>Recap of previous topics</a:t>
            </a:r>
          </a:p>
          <a:p>
            <a:pPr lvl="1">
              <a:spcBef>
                <a:spcPts val="0"/>
              </a:spcBef>
            </a:pPr>
            <a:r>
              <a:rPr lang="en-GB" dirty="0"/>
              <a:t>Wave theory</a:t>
            </a:r>
          </a:p>
          <a:p>
            <a:pPr lvl="1">
              <a:spcBef>
                <a:spcPts val="0"/>
              </a:spcBef>
            </a:pPr>
            <a:r>
              <a:rPr lang="en-GB" dirty="0"/>
              <a:t>The photoelectric effect (and thus quanta)</a:t>
            </a:r>
          </a:p>
          <a:p>
            <a:pPr lvl="1">
              <a:spcBef>
                <a:spcPts val="0"/>
              </a:spcBef>
            </a:pPr>
            <a:r>
              <a:rPr lang="en-GB" dirty="0"/>
              <a:t>Wave-particle duality</a:t>
            </a:r>
          </a:p>
          <a:p>
            <a:pPr>
              <a:spcBef>
                <a:spcPts val="0"/>
              </a:spcBef>
            </a:pPr>
            <a:r>
              <a:rPr lang="en-GB" dirty="0"/>
              <a:t>This time; Nuclear physics:</a:t>
            </a:r>
          </a:p>
          <a:p>
            <a:pPr lvl="1">
              <a:spcBef>
                <a:spcPts val="0"/>
              </a:spcBef>
            </a:pPr>
            <a:r>
              <a:rPr lang="en-GB" dirty="0"/>
              <a:t>Nuclear physics generally</a:t>
            </a:r>
          </a:p>
          <a:p>
            <a:pPr lvl="1">
              <a:spcBef>
                <a:spcPts val="0"/>
              </a:spcBef>
            </a:pPr>
            <a:r>
              <a:rPr lang="en-GB" dirty="0"/>
              <a:t>Fission reactions</a:t>
            </a:r>
          </a:p>
          <a:p>
            <a:pPr lvl="1">
              <a:spcBef>
                <a:spcPts val="0"/>
              </a:spcBef>
            </a:pPr>
            <a:r>
              <a:rPr lang="en-GB" dirty="0"/>
              <a:t>Fusion reactions</a:t>
            </a:r>
          </a:p>
          <a:p>
            <a:pPr lvl="1">
              <a:spcBef>
                <a:spcPts val="0"/>
              </a:spcBef>
            </a:pPr>
            <a:r>
              <a:rPr lang="en-GB" dirty="0"/>
              <a:t>Nuclear reactors</a:t>
            </a:r>
          </a:p>
          <a:p>
            <a:pPr lvl="1">
              <a:spcBef>
                <a:spcPts val="0"/>
              </a:spcBef>
            </a:pPr>
            <a:r>
              <a:rPr lang="en-GB" dirty="0"/>
              <a:t>A  brief look at elementary particles </a:t>
            </a:r>
          </a:p>
          <a:p>
            <a:pPr>
              <a:spcBef>
                <a:spcPts val="0"/>
              </a:spcBef>
            </a:pPr>
            <a:r>
              <a:rPr lang="en-GB" dirty="0"/>
              <a:t>Next time</a:t>
            </a:r>
          </a:p>
          <a:p>
            <a:pPr lvl="1">
              <a:spcBef>
                <a:spcPts val="0"/>
              </a:spcBef>
            </a:pPr>
            <a:r>
              <a:rPr lang="en-GB" dirty="0"/>
              <a:t>Radioactivity and more on elementary particles</a:t>
            </a:r>
            <a:endParaRPr lang="en-GB" altLang="en-US" sz="1000" dirty="0"/>
          </a:p>
          <a:p>
            <a:r>
              <a:rPr lang="en-GB" altLang="en-US" dirty="0"/>
              <a:t>Any (further) things? Please let us know!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10</a:t>
            </a:fld>
            <a:r>
              <a:rPr lang="en-US" altLang="en-US" i="1" dirty="0"/>
              <a:t> of  10 or so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444D-4C88-79C3-B3D8-160B3631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Today’s and next week’s topics as a mind map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858E-19B1-383A-04BB-B9CA9C15D8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11</a:t>
            </a:fld>
            <a:r>
              <a:rPr lang="en-US" altLang="en-US" i="1" dirty="0"/>
              <a:t> of  10 or so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FE4A3-FFC4-7FE8-5AF6-BABB0FF988FC}"/>
              </a:ext>
            </a:extLst>
          </p:cNvPr>
          <p:cNvSpPr txBox="1"/>
          <p:nvPr/>
        </p:nvSpPr>
        <p:spPr>
          <a:xfrm>
            <a:off x="7812360" y="6093626"/>
            <a:ext cx="737280" cy="38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 action="ppaction://hlinksldjump"/>
              </a:rPr>
              <a:t>Back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4F104-EBDE-F384-1CAC-2222E6F3C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" t="25851" r="4617" b="25855"/>
          <a:stretch/>
        </p:blipFill>
        <p:spPr>
          <a:xfrm>
            <a:off x="0" y="2204864"/>
            <a:ext cx="914400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102A-E685-A14F-19FC-06A1E09C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373"/>
            <a:ext cx="7866072" cy="864427"/>
          </a:xfrm>
        </p:spPr>
        <p:txBody>
          <a:bodyPr>
            <a:normAutofit/>
          </a:bodyPr>
          <a:lstStyle/>
          <a:p>
            <a:r>
              <a:rPr lang="en-GB" dirty="0"/>
              <a:t>Schematic diagram of fission reactor </a:t>
            </a:r>
            <a:br>
              <a:rPr lang="en-GB" dirty="0"/>
            </a:br>
            <a:r>
              <a:rPr lang="en-GB" dirty="0"/>
              <a:t>(from </a:t>
            </a:r>
            <a:r>
              <a:rPr lang="en-GB" sz="1600" dirty="0">
                <a:hlinkClick r:id="rId2"/>
              </a:rPr>
              <a:t>https://www.bbc.co.uk/bitesize/guides/zyqnrwx/revision/2</a:t>
            </a:r>
            <a:r>
              <a:rPr lang="en-GB" sz="1600" dirty="0"/>
              <a:t> ) 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A5378E1-0B0B-2A37-A58B-B4442695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2" y="1628800"/>
            <a:ext cx="4844008" cy="4743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62446-AB30-F22B-C2D0-6B6FCE14FE76}"/>
              </a:ext>
            </a:extLst>
          </p:cNvPr>
          <p:cNvSpPr txBox="1"/>
          <p:nvPr/>
        </p:nvSpPr>
        <p:spPr>
          <a:xfrm>
            <a:off x="7668344" y="6165304"/>
            <a:ext cx="88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 action="ppaction://hlinksldjump"/>
              </a:rPr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8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81CE-12FC-CB6B-D121-DD865B95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Standard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D4AFE-5288-7190-7183-A0AFAF85487D}"/>
              </a:ext>
            </a:extLst>
          </p:cNvPr>
          <p:cNvSpPr txBox="1"/>
          <p:nvPr/>
        </p:nvSpPr>
        <p:spPr>
          <a:xfrm>
            <a:off x="7452320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 action="ppaction://hlinksldjump"/>
              </a:rPr>
              <a:t>back</a:t>
            </a:r>
            <a:endParaRPr lang="en-GB" dirty="0"/>
          </a:p>
        </p:txBody>
      </p:sp>
      <p:pic>
        <p:nvPicPr>
          <p:cNvPr id="1026" name="Picture 2" descr="The particle content of the Standard Model of Physics | Elementary ...">
            <a:extLst>
              <a:ext uri="{FF2B5EF4-FFF2-40B4-BE49-F238E27FC236}">
                <a16:creationId xmlns:a16="http://schemas.microsoft.com/office/drawing/2014/main" id="{BF5A7F74-B2E3-481E-9904-FA97CD3A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676456" cy="53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76456" cy="53018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Sessions’ topics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Recap of previous topics</a:t>
            </a:r>
          </a:p>
          <a:p>
            <a:pPr lvl="2">
              <a:spcBef>
                <a:spcPts val="0"/>
              </a:spcBef>
            </a:pPr>
            <a:r>
              <a:rPr lang="en-GB" dirty="0"/>
              <a:t>Wave theory</a:t>
            </a:r>
          </a:p>
          <a:p>
            <a:pPr lvl="2">
              <a:spcBef>
                <a:spcPts val="0"/>
              </a:spcBef>
            </a:pPr>
            <a:r>
              <a:rPr lang="en-GB" dirty="0"/>
              <a:t>The photoelectric effect (and thus quanta)</a:t>
            </a:r>
          </a:p>
          <a:p>
            <a:pPr lvl="2">
              <a:spcBef>
                <a:spcPts val="0"/>
              </a:spcBef>
            </a:pPr>
            <a:r>
              <a:rPr lang="en-GB" dirty="0"/>
              <a:t>Wave-particle duality (but possibly not in as much detail as Jenny would have done)</a:t>
            </a:r>
          </a:p>
          <a:p>
            <a:pPr lvl="1">
              <a:spcBef>
                <a:spcPts val="0"/>
              </a:spcBef>
            </a:pPr>
            <a:r>
              <a:rPr lang="en-GB" dirty="0"/>
              <a:t>This time; Nuclear physics:</a:t>
            </a:r>
          </a:p>
          <a:p>
            <a:pPr lvl="2">
              <a:spcBef>
                <a:spcPts val="0"/>
              </a:spcBef>
            </a:pPr>
            <a:r>
              <a:rPr lang="en-GB" dirty="0"/>
              <a:t>Nuclear physics generally</a:t>
            </a:r>
          </a:p>
          <a:p>
            <a:pPr lvl="2">
              <a:spcBef>
                <a:spcPts val="0"/>
              </a:spcBef>
            </a:pPr>
            <a:r>
              <a:rPr lang="en-GB" dirty="0"/>
              <a:t>Fission reactions</a:t>
            </a:r>
          </a:p>
          <a:p>
            <a:pPr lvl="2">
              <a:spcBef>
                <a:spcPts val="0"/>
              </a:spcBef>
            </a:pPr>
            <a:r>
              <a:rPr lang="en-GB" dirty="0"/>
              <a:t>Fusion reactions</a:t>
            </a:r>
          </a:p>
          <a:p>
            <a:pPr lvl="2">
              <a:spcBef>
                <a:spcPts val="0"/>
              </a:spcBef>
            </a:pPr>
            <a:r>
              <a:rPr lang="en-GB" dirty="0"/>
              <a:t>Nuclear reactors </a:t>
            </a:r>
          </a:p>
          <a:p>
            <a:pPr lvl="2">
              <a:spcBef>
                <a:spcPts val="0"/>
              </a:spcBef>
            </a:pPr>
            <a:r>
              <a:rPr lang="en-GB" dirty="0"/>
              <a:t>Particle physics will be mentioned!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The ‘we have covered’ bit</a:t>
            </a:r>
          </a:p>
          <a:p>
            <a:pPr lvl="1">
              <a:spcBef>
                <a:spcPts val="0"/>
              </a:spcBef>
            </a:pPr>
            <a:endParaRPr lang="en-GB" altLang="en-US" sz="1200" dirty="0"/>
          </a:p>
          <a:p>
            <a:pPr>
              <a:spcBef>
                <a:spcPts val="0"/>
              </a:spcBef>
            </a:pPr>
            <a:r>
              <a:rPr lang="en-GB" altLang="en-US" dirty="0"/>
              <a:t>Nuclear physics topics as a </a:t>
            </a:r>
            <a:r>
              <a:rPr lang="en-GB" altLang="en-US" dirty="0">
                <a:hlinkClick r:id="rId3" action="ppaction://hlinksldjump"/>
              </a:rPr>
              <a:t>mind map</a:t>
            </a:r>
            <a:endParaRPr lang="en-GB" altLang="en-US" dirty="0"/>
          </a:p>
          <a:p>
            <a:pPr marL="0" indent="0">
              <a:spcBef>
                <a:spcPts val="0"/>
              </a:spcBef>
              <a:buNone/>
            </a:pPr>
            <a:endParaRPr lang="en-GB" altLang="en-US" sz="800" dirty="0"/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2</a:t>
            </a:fld>
            <a:r>
              <a:rPr lang="en-US" altLang="en-US" i="1" dirty="0"/>
              <a:t> of  10 or so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9797-5DD6-4C87-8F2A-0A5DAF09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physics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937E-E44A-49BD-A0DC-598E8B0A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256584"/>
          </a:xfrm>
        </p:spPr>
        <p:txBody>
          <a:bodyPr/>
          <a:lstStyle/>
          <a:p>
            <a:pPr lvl="1"/>
            <a:r>
              <a:rPr lang="en-GB" altLang="en-US" sz="2800" dirty="0"/>
              <a:t>Nuclear physics is:</a:t>
            </a:r>
          </a:p>
          <a:p>
            <a:pPr lvl="2"/>
            <a:r>
              <a:rPr lang="en-GB" sz="2400" dirty="0"/>
              <a:t>“the field of physics that studies atomic nuclei and their constituents and interactions, in addition to the study of other forms of nuclear matter.” (Wikipedia, 2022)</a:t>
            </a:r>
          </a:p>
          <a:p>
            <a:pPr lvl="2"/>
            <a:endParaRPr lang="en-GB" sz="2400" dirty="0"/>
          </a:p>
          <a:p>
            <a:pPr lvl="2"/>
            <a:r>
              <a:rPr lang="en-GB" sz="2400" dirty="0"/>
              <a:t>Fundamentally useful in its </a:t>
            </a:r>
            <a:r>
              <a:rPr lang="en-GB" sz="2400" dirty="0">
                <a:hlinkClick r:id="rId3"/>
              </a:rPr>
              <a:t>applications</a:t>
            </a:r>
            <a:endParaRPr lang="en-GB" sz="2400" dirty="0"/>
          </a:p>
          <a:p>
            <a:pPr lvl="2"/>
            <a:endParaRPr lang="en-GB" sz="2400" dirty="0"/>
          </a:p>
          <a:p>
            <a:pPr lvl="2"/>
            <a:r>
              <a:rPr lang="en-GB" sz="2400" dirty="0"/>
              <a:t>Weird; with a capital ‘W’ (part of the ‘very small’ world at ~10</a:t>
            </a:r>
            <a:r>
              <a:rPr lang="en-GB" sz="2400" baseline="30000" dirty="0"/>
              <a:t>-15</a:t>
            </a:r>
            <a:r>
              <a:rPr lang="en-GB" sz="2400" dirty="0"/>
              <a:t>m)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altLang="en-US" dirty="0"/>
          </a:p>
          <a:p>
            <a:pPr lvl="2"/>
            <a:r>
              <a:rPr lang="en-GB" altLang="en-US" dirty="0">
                <a:hlinkClick r:id="rId4"/>
              </a:rPr>
              <a:t>https://www.world-nuclear.org/information-library.aspx</a:t>
            </a:r>
            <a:r>
              <a:rPr lang="en-GB" altLang="en-US" dirty="0"/>
              <a:t> </a:t>
            </a:r>
          </a:p>
          <a:p>
            <a:pPr lvl="3"/>
            <a:endParaRPr lang="en-GB" alt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BEEC-867C-4E63-83BC-1D94D16A8D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16217" y="404664"/>
            <a:ext cx="2033424" cy="359709"/>
          </a:xfrm>
        </p:spPr>
        <p:txBody>
          <a:bodyPr/>
          <a:lstStyle/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3</a:t>
            </a:fld>
            <a:r>
              <a:rPr lang="en-US" altLang="en-US" i="1" dirty="0"/>
              <a:t> of  10 or so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5B402F-4798-9C2A-DADC-C6D4A8C1A160}"/>
              </a:ext>
            </a:extLst>
          </p:cNvPr>
          <p:cNvSpPr txBox="1">
            <a:spLocks/>
          </p:cNvSpPr>
          <p:nvPr/>
        </p:nvSpPr>
        <p:spPr>
          <a:xfrm>
            <a:off x="6516216" y="404664"/>
            <a:ext cx="2033424" cy="35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3</a:t>
            </a:fld>
            <a:r>
              <a:rPr lang="en-US" altLang="en-US" i="1" dirty="0"/>
              <a:t> of  10 or so </a:t>
            </a:r>
          </a:p>
        </p:txBody>
      </p:sp>
    </p:spTree>
    <p:extLst>
      <p:ext uri="{BB962C8B-B14F-4D97-AF65-F5344CB8AC3E}">
        <p14:creationId xmlns:p14="http://schemas.microsoft.com/office/powerpoint/2010/main" val="12011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E1EA-368E-6A4A-9D80-F296D1EE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Nuclear fission reactions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9629-DD7C-E2B1-0A4D-18A325C5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680520"/>
          </a:xfrm>
        </p:spPr>
        <p:txBody>
          <a:bodyPr/>
          <a:lstStyle/>
          <a:p>
            <a:r>
              <a:rPr lang="en-GB" dirty="0"/>
              <a:t>In nuclear fission:</a:t>
            </a:r>
          </a:p>
          <a:p>
            <a:pPr lvl="1"/>
            <a:r>
              <a:rPr lang="en-GB" dirty="0"/>
              <a:t>Large nuclei split into smaller nuclei (and particles\waves ~ </a:t>
            </a:r>
            <a:r>
              <a:rPr lang="en-GB" dirty="0" err="1"/>
              <a:t>enegy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Spontaneously (as in U235) or in response to stimulation of some sort</a:t>
            </a:r>
          </a:p>
          <a:p>
            <a:pPr lvl="1"/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b="0" i="0" dirty="0">
                <a:effectLst/>
                <a:latin typeface="Roboto" panose="020B0604020202020204" pitchFamily="2" charset="0"/>
              </a:rPr>
              <a:t>U-235 + n ===&gt; Ba-144 + Kr-90 + 2n + about 200 MeV</a:t>
            </a:r>
            <a:endParaRPr lang="en-GB" dirty="0"/>
          </a:p>
          <a:p>
            <a:pPr lvl="1"/>
            <a:r>
              <a:rPr lang="en-GB" dirty="0"/>
              <a:t>LOTS of energy is produced\created (approx. 9x10</a:t>
            </a:r>
            <a:r>
              <a:rPr lang="en-GB" baseline="30000" dirty="0"/>
              <a:t>16</a:t>
            </a:r>
            <a:r>
              <a:rPr lang="en-GB" dirty="0"/>
              <a:t> J\kg of fissile material destroyed ~ )</a:t>
            </a:r>
          </a:p>
          <a:p>
            <a:pPr lvl="1"/>
            <a:r>
              <a:rPr lang="en-GB" dirty="0"/>
              <a:t>‘Critical mass’ and ‘chain reaction’ are terms used</a:t>
            </a:r>
          </a:p>
          <a:p>
            <a:pPr lvl="1"/>
            <a:r>
              <a:rPr lang="en-GB" dirty="0"/>
              <a:t>As are ‘thermal reactor’ and ‘fast breeder reactor’</a:t>
            </a:r>
          </a:p>
          <a:p>
            <a:pPr lvl="1"/>
            <a:r>
              <a:rPr lang="en-GB" dirty="0"/>
              <a:t>It’s possible for things to go very wrong, very quickly like at Three Mile Island, Chernobyl and Windscale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ECEDE-9C69-3EAF-4FCE-F4E55916DA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72251" y="404664"/>
            <a:ext cx="1977389" cy="341461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4</a:t>
            </a:fld>
            <a:r>
              <a:rPr lang="en-US" altLang="en-US" i="1" dirty="0"/>
              <a:t> of  10 or so  </a:t>
            </a:r>
          </a:p>
        </p:txBody>
      </p:sp>
    </p:spTree>
    <p:extLst>
      <p:ext uri="{BB962C8B-B14F-4D97-AF65-F5344CB8AC3E}">
        <p14:creationId xmlns:p14="http://schemas.microsoft.com/office/powerpoint/2010/main" val="278839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D300-F092-3FA6-4462-61D021DF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3681-F733-EC3A-8DAA-B0B23479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nuclear fusion:</a:t>
            </a:r>
          </a:p>
          <a:p>
            <a:pPr lvl="1"/>
            <a:r>
              <a:rPr lang="en-GB" dirty="0"/>
              <a:t>Smaller nuclei combine to create larger nuclei (and particles\waves)</a:t>
            </a:r>
          </a:p>
          <a:p>
            <a:pPr lvl="1"/>
            <a:r>
              <a:rPr lang="en-GB" dirty="0"/>
              <a:t>Happens spontaneously, but only in the centre of stars; so far. Stars are very hot and exert massive pressure on their contents.</a:t>
            </a:r>
          </a:p>
          <a:p>
            <a:pPr lvl="1"/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b="0" i="0" dirty="0">
                <a:effectLst/>
                <a:latin typeface="Roboto" panose="020B0604020202020204" pitchFamily="2" charset="0"/>
                <a:hlinkClick r:id="rId2"/>
              </a:rPr>
              <a:t>4H ===&gt; 1 He</a:t>
            </a:r>
            <a:endParaRPr lang="en-GB" dirty="0"/>
          </a:p>
          <a:p>
            <a:pPr lvl="1"/>
            <a:r>
              <a:rPr lang="en-GB" dirty="0"/>
              <a:t>The same LOTS of energy is produced\created (approx. 9x10</a:t>
            </a:r>
            <a:r>
              <a:rPr lang="en-GB" baseline="30000" dirty="0"/>
              <a:t>16</a:t>
            </a:r>
            <a:r>
              <a:rPr lang="en-GB" dirty="0"/>
              <a:t> J\kg of material)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43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35F3-A6A8-8BD8-1474-14374B70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reactors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4ECD-B9B5-D9E4-E93D-732CC7E5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 to use controlled nuclear reactions as a heat source to produce steam (from water) to drive rotating turbines</a:t>
            </a:r>
          </a:p>
          <a:p>
            <a:r>
              <a:rPr lang="en-GB" dirty="0"/>
              <a:t>Fission reactors of different types exist (more to follow) </a:t>
            </a:r>
          </a:p>
          <a:p>
            <a:r>
              <a:rPr lang="en-GB" dirty="0"/>
              <a:t>Fusion reactors of any type have yet to produce more energy than they use to create the energy they make; yet promise much!</a:t>
            </a:r>
          </a:p>
        </p:txBody>
      </p:sp>
    </p:spTree>
    <p:extLst>
      <p:ext uri="{BB962C8B-B14F-4D97-AF65-F5344CB8AC3E}">
        <p14:creationId xmlns:p14="http://schemas.microsoft.com/office/powerpoint/2010/main" val="272211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5F8A-99BA-8400-8253-6D309AF5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 action="ppaction://hlinksldjump"/>
              </a:rPr>
              <a:t>Fission reactors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2BCD-4385-4880-A2A0-58E54528F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72816"/>
            <a:ext cx="8370128" cy="4824536"/>
          </a:xfrm>
        </p:spPr>
        <p:txBody>
          <a:bodyPr/>
          <a:lstStyle/>
          <a:p>
            <a:r>
              <a:rPr lang="en-GB" dirty="0"/>
              <a:t>Usually use U235 to create a controlled chain reaction in the core of the reactor (U233 and Pu239 could work too)</a:t>
            </a:r>
          </a:p>
          <a:p>
            <a:r>
              <a:rPr lang="en-GB" dirty="0"/>
              <a:t>The core is cooled by a coolant which </a:t>
            </a:r>
            <a:r>
              <a:rPr lang="en-GB" dirty="0" err="1"/>
              <a:t>transters</a:t>
            </a:r>
            <a:r>
              <a:rPr lang="en-GB" dirty="0"/>
              <a:t> the heat </a:t>
            </a:r>
            <a:r>
              <a:rPr lang="en-GB" dirty="0" err="1"/>
              <a:t>producedto</a:t>
            </a:r>
            <a:r>
              <a:rPr lang="en-GB" dirty="0"/>
              <a:t> (usually) water to create high pressure steam</a:t>
            </a:r>
          </a:p>
          <a:p>
            <a:r>
              <a:rPr lang="en-GB" dirty="0"/>
              <a:t>Nuclear </a:t>
            </a:r>
            <a:r>
              <a:rPr lang="en-GB" dirty="0" err="1"/>
              <a:t>enery</a:t>
            </a:r>
            <a:r>
              <a:rPr lang="en-GB" dirty="0"/>
              <a:t> transferred to thermal energy and then to mechanical energy </a:t>
            </a:r>
          </a:p>
          <a:p>
            <a:r>
              <a:rPr lang="en-GB" dirty="0"/>
              <a:t>Types of reactors:</a:t>
            </a:r>
          </a:p>
          <a:p>
            <a:pPr lvl="1"/>
            <a:r>
              <a:rPr lang="en-GB" dirty="0"/>
              <a:t>thermal, fast breeder, PWR,  LWR, HWR</a:t>
            </a:r>
          </a:p>
          <a:p>
            <a:pPr lvl="1"/>
            <a:endParaRPr lang="en-GB" sz="1200" dirty="0"/>
          </a:p>
          <a:p>
            <a:r>
              <a:rPr lang="en-GB" sz="2000" dirty="0">
                <a:hlinkClick r:id="rId3"/>
              </a:rPr>
              <a:t>https://www.nuclear-power.com/nuclear-power/fission/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9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4323-90D7-A878-3324-3040492F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Fusion reactors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64EFA-9AC5-7B36-7929-2599A8A5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8370128" cy="4680520"/>
          </a:xfrm>
        </p:spPr>
        <p:txBody>
          <a:bodyPr/>
          <a:lstStyle/>
          <a:p>
            <a:r>
              <a:rPr lang="en-GB" dirty="0"/>
              <a:t>Many possible technologies </a:t>
            </a:r>
            <a:r>
              <a:rPr lang="en-GB" dirty="0" err="1"/>
              <a:t>possibleto</a:t>
            </a:r>
            <a:r>
              <a:rPr lang="en-GB" dirty="0"/>
              <a:t> emulate stellar fusion including:</a:t>
            </a:r>
          </a:p>
          <a:p>
            <a:pPr lvl="1"/>
            <a:r>
              <a:rPr lang="en-GB" dirty="0"/>
              <a:t>Tokomak (including </a:t>
            </a:r>
            <a:r>
              <a:rPr lang="en-GB" dirty="0">
                <a:hlinkClick r:id="rId2"/>
              </a:rPr>
              <a:t>JET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EAST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Tore Supra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etc</a:t>
            </a:r>
            <a:r>
              <a:rPr lang="en-GB" dirty="0"/>
              <a:t>) relies upon magnetic containment of fusing plasma</a:t>
            </a:r>
          </a:p>
          <a:p>
            <a:pPr lvl="1"/>
            <a:r>
              <a:rPr lang="en-GB" dirty="0"/>
              <a:t> Inertia containment technologies including beam on beam, laser etc</a:t>
            </a:r>
          </a:p>
          <a:p>
            <a:r>
              <a:rPr lang="en-GB" dirty="0"/>
              <a:t>Have yet to produce more energy than is consumed to maintain fusion</a:t>
            </a:r>
          </a:p>
          <a:p>
            <a:r>
              <a:rPr lang="en-GB" dirty="0"/>
              <a:t>The world keeps trying, with hope.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5B6C-2236-B2B9-B34A-F9236BBF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physics </a:t>
            </a:r>
            <a:r>
              <a:rPr lang="en-GB"/>
              <a:t>(starter)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61ED-7D91-DAF8-DD85-B4FA5F344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Sub-atomic (and elementary\</a:t>
            </a:r>
            <a:r>
              <a:rPr lang="en-GB" dirty="0" err="1"/>
              <a:t>fundamemtal</a:t>
            </a:r>
            <a:r>
              <a:rPr lang="en-GB" dirty="0"/>
              <a:t>) particles discovered\observed\created especially at places like the LHC at CERN</a:t>
            </a:r>
          </a:p>
          <a:p>
            <a:r>
              <a:rPr lang="en-GB" dirty="0"/>
              <a:t>Organised into ‘</a:t>
            </a:r>
            <a:r>
              <a:rPr lang="en-GB" dirty="0">
                <a:hlinkClick r:id="rId2" action="ppaction://hlinksldjump"/>
              </a:rPr>
              <a:t>families</a:t>
            </a:r>
            <a:r>
              <a:rPr lang="en-GB" dirty="0"/>
              <a:t>’ of fermions and bosons in the ‘</a:t>
            </a:r>
            <a:r>
              <a:rPr lang="en-GB" dirty="0">
                <a:hlinkClick r:id="rId3"/>
              </a:rPr>
              <a:t>Standard Model</a:t>
            </a:r>
            <a:r>
              <a:rPr lang="en-GB" dirty="0"/>
              <a:t>’ arising from combinations of quarks and the like</a:t>
            </a:r>
          </a:p>
          <a:p>
            <a:r>
              <a:rPr lang="en-GB" dirty="0"/>
              <a:t>Discovery of the Higgs Boson by the LHC in 2012 completed the model</a:t>
            </a:r>
          </a:p>
          <a:p>
            <a:r>
              <a:rPr lang="en-GB" dirty="0"/>
              <a:t> So no surprise; there’ll be </a:t>
            </a:r>
            <a:r>
              <a:rPr lang="en-GB" dirty="0">
                <a:hlinkClick r:id="rId4"/>
              </a:rPr>
              <a:t>another one</a:t>
            </a:r>
            <a:r>
              <a:rPr lang="en-GB" dirty="0"/>
              <a:t>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327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10920</TotalTime>
  <Words>828</Words>
  <Application>Microsoft Office PowerPoint</Application>
  <PresentationFormat>On-screen Show (4:3)</PresentationFormat>
  <Paragraphs>108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Century Gothic</vt:lpstr>
      <vt:lpstr>Roboto</vt:lpstr>
      <vt:lpstr>Times New Roman</vt:lpstr>
      <vt:lpstr>Vapor Trail</vt:lpstr>
      <vt:lpstr>Uttoxeter U3A – Atomic and Nuclear Physics  Session 9; Nuclear Physics (1)</vt:lpstr>
      <vt:lpstr>What we could cover</vt:lpstr>
      <vt:lpstr>Nuclear physics in general</vt:lpstr>
      <vt:lpstr>Nuclear fission reactions</vt:lpstr>
      <vt:lpstr>Nuclear fusion</vt:lpstr>
      <vt:lpstr>Nuclear reactors</vt:lpstr>
      <vt:lpstr>Fission reactors</vt:lpstr>
      <vt:lpstr>Fusion reactors</vt:lpstr>
      <vt:lpstr>Particle physics (starter)</vt:lpstr>
      <vt:lpstr>What we have covered in these sessions</vt:lpstr>
      <vt:lpstr>Today’s and next week’s topics as a mind map </vt:lpstr>
      <vt:lpstr>Schematic diagram of fission reactor  (from https://www.bbc.co.uk/bitesize/guides/zyqnrwx/revision/2 )  </vt:lpstr>
      <vt:lpstr>The Standard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489</cp:revision>
  <cp:lastPrinted>2022-01-20T21:25:03Z</cp:lastPrinted>
  <dcterms:created xsi:type="dcterms:W3CDTF">1999-11-07T17:03:45Z</dcterms:created>
  <dcterms:modified xsi:type="dcterms:W3CDTF">2022-06-30T20:08:07Z</dcterms:modified>
</cp:coreProperties>
</file>