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18" r:id="rId4"/>
    <p:sldId id="319" r:id="rId5"/>
    <p:sldId id="322" r:id="rId6"/>
    <p:sldId id="301" r:id="rId7"/>
    <p:sldId id="317" r:id="rId8"/>
    <p:sldId id="320" r:id="rId9"/>
    <p:sldId id="321" r:id="rId10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D82C1"/>
    <a:srgbClr val="009900"/>
    <a:srgbClr val="CC0000"/>
    <a:srgbClr val="FFFF00"/>
    <a:srgbClr val="F0EFE0"/>
    <a:srgbClr val="1F408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6410" autoAdjust="0"/>
  </p:normalViewPr>
  <p:slideViewPr>
    <p:cSldViewPr>
      <p:cViewPr varScale="1">
        <p:scale>
          <a:sx n="72" d="100"/>
          <a:sy n="72" d="100"/>
        </p:scale>
        <p:origin x="106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>
            <a:extLst>
              <a:ext uri="{FF2B5EF4-FFF2-40B4-BE49-F238E27FC236}">
                <a16:creationId xmlns:a16="http://schemas.microsoft.com/office/drawing/2014/main" id="{B7C2F36F-9135-41AD-973E-E188DA78E3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39" name="Rectangle 3">
            <a:extLst>
              <a:ext uri="{FF2B5EF4-FFF2-40B4-BE49-F238E27FC236}">
                <a16:creationId xmlns:a16="http://schemas.microsoft.com/office/drawing/2014/main" id="{8363E85B-1732-4866-B316-91BBFC6EB44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40" name="Rectangle 4">
            <a:extLst>
              <a:ext uri="{FF2B5EF4-FFF2-40B4-BE49-F238E27FC236}">
                <a16:creationId xmlns:a16="http://schemas.microsoft.com/office/drawing/2014/main" id="{5F1BBA85-5F4B-4FD7-A815-8EBA8ADF15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41" name="Rectangle 5">
            <a:extLst>
              <a:ext uri="{FF2B5EF4-FFF2-40B4-BE49-F238E27FC236}">
                <a16:creationId xmlns:a16="http://schemas.microsoft.com/office/drawing/2014/main" id="{1E7B63AA-649D-4873-A235-AF61F7EAC37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7B27624-291B-4C32-B52D-AE192C4742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>
            <a:extLst>
              <a:ext uri="{FF2B5EF4-FFF2-40B4-BE49-F238E27FC236}">
                <a16:creationId xmlns:a16="http://schemas.microsoft.com/office/drawing/2014/main" id="{54E1F348-7A4D-4F39-B8E2-0C3EE1890F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23" name="Rectangle 3">
            <a:extLst>
              <a:ext uri="{FF2B5EF4-FFF2-40B4-BE49-F238E27FC236}">
                <a16:creationId xmlns:a16="http://schemas.microsoft.com/office/drawing/2014/main" id="{46A050BD-9547-43C0-A79E-D7248C4FED6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9815A494-6B32-42D4-8910-81EE447C16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25" name="Rectangle 5">
            <a:extLst>
              <a:ext uri="{FF2B5EF4-FFF2-40B4-BE49-F238E27FC236}">
                <a16:creationId xmlns:a16="http://schemas.microsoft.com/office/drawing/2014/main" id="{802ED54D-0763-4081-A131-145E11E3497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96326" name="Rectangle 6">
            <a:extLst>
              <a:ext uri="{FF2B5EF4-FFF2-40B4-BE49-F238E27FC236}">
                <a16:creationId xmlns:a16="http://schemas.microsoft.com/office/drawing/2014/main" id="{04ADFD7F-4AE0-4F86-82F5-1E66D21EDCF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27" name="Rectangle 7">
            <a:extLst>
              <a:ext uri="{FF2B5EF4-FFF2-40B4-BE49-F238E27FC236}">
                <a16:creationId xmlns:a16="http://schemas.microsoft.com/office/drawing/2014/main" id="{A7AE2D67-9F7D-4D5C-8E80-8273D9E097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2BE4C8D-E702-4802-9615-43262712A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4176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2094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Electrons –</a:t>
            </a:r>
            <a:r>
              <a:rPr lang="en-GB" dirty="0" err="1"/>
              <a:t>vely</a:t>
            </a:r>
            <a:r>
              <a:rPr lang="en-GB" dirty="0"/>
              <a:t> charged</a:t>
            </a:r>
          </a:p>
          <a:p>
            <a:r>
              <a:rPr lang="en-GB" dirty="0"/>
              <a:t>Nucleus 1/10,000 the size on the nucleus</a:t>
            </a:r>
          </a:p>
          <a:p>
            <a:r>
              <a:rPr lang="en-GB" dirty="0"/>
              <a:t>Electron 1/1840 the mass of a proton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2005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3,000,000 V per m’ breakdown potential of air</a:t>
            </a:r>
          </a:p>
          <a:p>
            <a:r>
              <a:rPr lang="en-GB" dirty="0"/>
              <a:t>Falling hail and ice liquifies on outside of droplet and collects electrons as it falls. Tops of clouds become +</a:t>
            </a:r>
            <a:r>
              <a:rPr lang="en-GB" dirty="0" err="1"/>
              <a:t>ve</a:t>
            </a:r>
            <a:r>
              <a:rPr lang="en-GB" dirty="0"/>
              <a:t>, bases –</a:t>
            </a:r>
            <a:r>
              <a:rPr lang="en-GB" dirty="0" err="1"/>
              <a:t>ve</a:t>
            </a:r>
            <a:r>
              <a:rPr lang="en-GB" dirty="0"/>
              <a:t>.</a:t>
            </a:r>
          </a:p>
          <a:p>
            <a:r>
              <a:rPr lang="en-GB" dirty="0"/>
              <a:t>1 electron carries 1.6 @ 10^-19 Coulombs</a:t>
            </a:r>
          </a:p>
          <a:p>
            <a:r>
              <a:rPr lang="en-GB" dirty="0"/>
              <a:t>Voltage = electrical ‘pressure’, current = electrical </a:t>
            </a:r>
            <a:r>
              <a:rPr lang="en-GB"/>
              <a:t>‘flow’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1536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Open discussion driven by the group on what sort </a:t>
            </a:r>
            <a:r>
              <a:rPr lang="en-GB" dirty="0" err="1"/>
              <a:t>pof</a:t>
            </a:r>
            <a:r>
              <a:rPr lang="en-GB" dirty="0"/>
              <a:t> things they’d like to explore. Must take notes!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6197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Electrons –</a:t>
            </a:r>
            <a:r>
              <a:rPr lang="en-GB" dirty="0" err="1"/>
              <a:t>vely</a:t>
            </a:r>
            <a:r>
              <a:rPr lang="en-GB" dirty="0"/>
              <a:t> charged</a:t>
            </a:r>
          </a:p>
          <a:p>
            <a:r>
              <a:rPr lang="en-GB" dirty="0"/>
              <a:t>Nucleus 1/10,000 the size on the nucleus</a:t>
            </a:r>
          </a:p>
          <a:p>
            <a:r>
              <a:rPr lang="en-GB" dirty="0"/>
              <a:t>Electron 1/1840 the mass of a proton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1255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7D33D739-A35C-445C-B80A-1F78FA3D8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ACA188-49DB-492B-84C6-F3F90AF26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32488" y="4324350"/>
            <a:ext cx="2297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20A23D-914E-442F-882C-0255F7BD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4324350"/>
            <a:ext cx="48799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5BF96F-FBA2-44CB-950E-0F1CE8896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57900" y="1430338"/>
            <a:ext cx="21717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2A329E-2692-48B6-9C6E-D2967143D8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34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D24003E-C4DD-4A8C-BBBE-3C4CD4452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84B4F8-1FD9-437E-A0B4-819DAF611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51C2E6-1B8D-4947-90C7-CA3ADD1CD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A0947EC-A33A-4692-AC00-58BE9A30B550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429199637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DE076C4E-B227-48ED-BBB1-CA8435AFC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6582FBC-0747-4831-807F-B0E7723BC8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524D792-64A5-4F2E-8378-597498AE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D4D8C18-6448-417A-A6A4-B72A8B74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BC3B39E9-B1C8-419F-9C87-2E3862FD7DB7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51756630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A7776516-1E56-4B9E-A80B-C2542D2F14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E31BFF-773C-45D7-B8A8-0CE4124B70B2}"/>
              </a:ext>
            </a:extLst>
          </p:cNvPr>
          <p:cNvSpPr txBox="1"/>
          <p:nvPr/>
        </p:nvSpPr>
        <p:spPr>
          <a:xfrm>
            <a:off x="231775" y="808038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46BE55-66B6-4F16-A217-88A8F81E05A4}"/>
              </a:ext>
            </a:extLst>
          </p:cNvPr>
          <p:cNvSpPr txBox="1"/>
          <p:nvPr/>
        </p:nvSpPr>
        <p:spPr>
          <a:xfrm>
            <a:off x="8147050" y="3021013"/>
            <a:ext cx="4572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99E946F4-4EF9-4132-B024-E8E847DBA11C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0E269806-56BE-4E18-A639-7B210506DAC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021C216-ADB9-444A-93EE-31053896487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0FF21F59-E649-4511-B411-81D8C053109E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54688740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FB91CCEB-A4E3-4DD9-9BB5-2E6563A4D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73B3686-7501-4BA4-B2C8-62CFFB45C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79413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239FBB4-C62B-43AA-8B4E-831E2CEDF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584E74A-73CF-46DA-BE50-B8366DF03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039FA4B9-93F9-49E7-A5E7-86A300CE512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10639395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BF4F3E4-C4C9-4FAB-8011-1CE04D4FF8B3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76BE8FC6-DC2D-431D-B332-66C9E0AEB112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C8769DA-BE70-47B5-BB74-E4EB5E75E66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AC9FCA4-A34E-46CF-B407-C1296C677557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416462107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52E65F9-892B-49DB-BE13-630F8BC9877A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1D32F84-8AB1-4112-986D-35962184F918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8AD9B60-1AF4-4729-9631-D984C12E03FA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DFF4395A-F810-4AC1-BAC8-74793017375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97282189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F52B-3595-46EA-B052-3E076135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B29BA-152A-4F56-A3A3-508FE63F4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D8D84-3DED-48FF-B2EA-81BF1CA4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40B6568C-EADC-4623-BB54-74CA3B106DF6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331899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36DF48BB-E572-43A3-9D3D-BEC5F6D6B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7F28E8-4F7B-4A64-AF20-496EA6EC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0E1915-D294-4749-AA85-3F5DE501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9753F9-42CE-4C42-9472-C3D3266B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9C6939E6-4046-464D-BB3B-D1A196AF841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27195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864427"/>
          </a:xfrm>
        </p:spPr>
        <p:txBody>
          <a:bodyPr>
            <a:normAutofit/>
          </a:bodyPr>
          <a:lstStyle>
            <a:lvl1pPr>
              <a:defRPr sz="2000" i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916832"/>
            <a:ext cx="7955280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D8CA2CF-E019-44CC-AF60-82F8D4FE52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‹#›</a:t>
            </a:fld>
            <a:r>
              <a:rPr lang="en-US" altLang="en-US" i="1" dirty="0"/>
              <a:t> of  8 or so  </a:t>
            </a:r>
          </a:p>
        </p:txBody>
      </p:sp>
    </p:spTree>
    <p:extLst>
      <p:ext uri="{BB962C8B-B14F-4D97-AF65-F5344CB8AC3E}">
        <p14:creationId xmlns:p14="http://schemas.microsoft.com/office/powerpoint/2010/main" val="366851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5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ADA217EA-7BAD-42A6-BE78-B912D2459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8CBCFA-FFE2-47E5-9C23-04E58258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6242E8-7A7C-4F1A-B73B-698F8C37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31A148-77D6-4C93-9861-D2F307951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B860E499-8379-4E0B-B1B0-1A14BA2427A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67696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F94BD97-452E-4A34-9D8D-4B3066362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77E571-3EE5-4DF3-944A-40A813F1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19108F-FDE6-45BA-8295-8D72650A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64424BB-28B5-4536-ABCB-2A7D922B46E8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51320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52CCF3B-A8E4-48F0-B9FA-89039248F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6E256A4-FACF-4C32-B3BB-F2F04FB33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22CAB8-D75E-46C3-B34E-06B0EAC80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6EF5900-E3E2-41E8-95DC-5EAE0FEBBBF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94567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DEBDF4-80CB-4EF8-AE79-C5A59690D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279190D-92F7-4D20-87A6-DAFDCB4B5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E097252-68F5-48FD-AB89-610AC4AC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1E9A2CEA-555D-4979-B011-325682A2986E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76771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03F8F0D-75D3-4486-A8F5-EA2F26172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CEE3736-91E1-4E9E-B924-7F394E69D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69B7B46-0102-4D01-809A-ACF34DE3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6A8FF23A-C963-4529-A31E-870B199E1614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19708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C8C890-38D6-4DAF-9F94-ADCCC9AAE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AD7400-A339-42F8-A7AB-F36EB63B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FEDBFC3-80D1-4060-A3A4-9E251A5B8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66C8B9E-A0A1-4264-A9FB-6D415EC9CA78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57442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6A9734-E323-465D-8063-75813A63B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6358B3-CE1D-4887-AE9A-8C99EB944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72917D-1E30-4451-86F3-472A24EE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BA159C7-38EC-4A01-85E9-9D9B39015E5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71497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0-HD-TOP.png">
            <a:extLst>
              <a:ext uri="{FF2B5EF4-FFF2-40B4-BE49-F238E27FC236}">
                <a16:creationId xmlns:a16="http://schemas.microsoft.com/office/drawing/2014/main" id="{1648545C-A878-447D-ABBC-5C6FA88CDA1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ACD1F7-BC05-4619-AAC9-03B8C090C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3588"/>
            <a:ext cx="6378575" cy="129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1EA25-0B8A-48CB-BBB2-95BCCC984E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93725" y="2193925"/>
            <a:ext cx="7956550" cy="407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BDDE2-D3FC-46EA-8905-A86EBFC6D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1913" y="6356350"/>
            <a:ext cx="2138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FF773-D1CE-4E9A-83E5-0DE965F01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3725" y="6356350"/>
            <a:ext cx="5681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EA030-9F3A-4613-871E-67BE4E6BB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72250" y="381000"/>
            <a:ext cx="1978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A69C26F4-1170-4EC0-A540-6CD24211B842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61" r:id="rId11"/>
    <p:sldLayoutId id="2147483962" r:id="rId12"/>
    <p:sldLayoutId id="2147483963" r:id="rId13"/>
    <p:sldLayoutId id="2147483954" r:id="rId14"/>
    <p:sldLayoutId id="2147483955" r:id="rId15"/>
    <p:sldLayoutId id="2147483956" r:id="rId16"/>
    <p:sldLayoutId id="2147483964" r:id="rId1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5">
        <p:tmplLst>
          <p:tmpl>
            <p:tnLst>
              <p:par>
                <p:cTn presetID="9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r" rtl="0" fontAlgn="base">
        <a:lnSpc>
          <a:spcPct val="90000"/>
        </a:lnSpc>
        <a:spcBef>
          <a:spcPct val="0"/>
        </a:spcBef>
        <a:spcAft>
          <a:spcPct val="0"/>
        </a:spcAft>
        <a:defRPr sz="40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veInElderCourt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avethomaswebspace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y5M5bJeiwB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3Ptu07enIs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bc.co.uk/bitesize/guides/zwn8b82/revision/3" TargetMode="Externa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guides/zcrvtv4/revision/1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E8BF349-CCA5-413B-84AC-5AA568925C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536" y="1412776"/>
            <a:ext cx="8568952" cy="108012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2400" dirty="0"/>
              <a:t>Uttoxeter U3A – The physics of everyday things</a:t>
            </a:r>
            <a:br>
              <a:rPr lang="en-GB" sz="2400" dirty="0"/>
            </a:br>
            <a:br>
              <a:rPr lang="en-GB" sz="2400" dirty="0"/>
            </a:br>
            <a:r>
              <a:rPr lang="en-GB" sz="3600" cap="none" dirty="0" err="1"/>
              <a:t>Electricy</a:t>
            </a:r>
            <a:endParaRPr lang="en-US" altLang="en-US" sz="3600" dirty="0"/>
          </a:p>
        </p:txBody>
      </p:sp>
      <p:sp>
        <p:nvSpPr>
          <p:cNvPr id="565251" name="Rectangle 3">
            <a:extLst>
              <a:ext uri="{FF2B5EF4-FFF2-40B4-BE49-F238E27FC236}">
                <a16:creationId xmlns:a16="http://schemas.microsoft.com/office/drawing/2014/main" id="{B7F6EE65-BF41-4E18-9F8E-BEF8858F82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24175"/>
            <a:ext cx="6400800" cy="2087563"/>
          </a:xfrm>
        </p:spPr>
        <p:txBody>
          <a:bodyPr rtlCol="0">
            <a:normAutofit fontScale="8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altLang="en-US" sz="3600" dirty="0"/>
          </a:p>
          <a:p>
            <a:pPr algn="ctr" fontAlgn="auto">
              <a:spcAft>
                <a:spcPts val="0"/>
              </a:spcAft>
              <a:defRPr/>
            </a:pPr>
            <a:r>
              <a:rPr lang="en-GB" altLang="en-US" sz="2800" dirty="0"/>
              <a:t>Learning with Dave Thomas</a:t>
            </a:r>
          </a:p>
          <a:p>
            <a:pPr algn="ctr" fontAlgn="auto">
              <a:spcAft>
                <a:spcPts val="0"/>
              </a:spcAft>
              <a:defRPr/>
            </a:pPr>
            <a:endParaRPr lang="en-GB" altLang="en-US" sz="2600" dirty="0"/>
          </a:p>
          <a:p>
            <a:pPr algn="ctr" fontAlgn="auto">
              <a:spcAft>
                <a:spcPts val="0"/>
              </a:spcAft>
              <a:defRPr/>
            </a:pPr>
            <a:r>
              <a:rPr lang="en-GB" altLang="en-US" sz="2900" dirty="0">
                <a:hlinkClick r:id="rId3"/>
              </a:rPr>
              <a:t>DaveInElderCourt@gmail.com</a:t>
            </a:r>
            <a:br>
              <a:rPr lang="en-GB" altLang="en-US" sz="2900" dirty="0"/>
            </a:br>
            <a:br>
              <a:rPr lang="en-GB" altLang="en-US" sz="2900" dirty="0"/>
            </a:br>
            <a:r>
              <a:rPr lang="en-GB" altLang="en-US" sz="2600" dirty="0">
                <a:hlinkClick r:id="rId4"/>
              </a:rPr>
              <a:t>https://davethomaswebspace.org</a:t>
            </a:r>
            <a:endParaRPr lang="en-GB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652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E9F3884-0F1A-434B-BE10-26F9C4D88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 dirty="0"/>
              <a:t>What we could cover (in 90 minutes or so)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F3A6627-C777-4B9C-834D-5CDE1EB6F9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676456" cy="51577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altLang="en-US" dirty="0"/>
              <a:t>A brief resumé of what’s been mentioned so far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An exploration of what we might learn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A look at heat and what ‘hot’ means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Transfer(s) of energy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Rotary forces</a:t>
            </a:r>
          </a:p>
          <a:p>
            <a:pPr>
              <a:spcBef>
                <a:spcPts val="0"/>
              </a:spcBef>
            </a:pPr>
            <a:r>
              <a:rPr lang="en-GB" altLang="en-US" dirty="0"/>
              <a:t>This time and onward: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An exploration of electricity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What it actually is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Static electricity; sparks, lightening and the like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Current electricity (electricity in wires)</a:t>
            </a:r>
          </a:p>
          <a:p>
            <a:pPr lvl="2">
              <a:spcBef>
                <a:spcPts val="0"/>
              </a:spcBef>
            </a:pPr>
            <a:endParaRPr lang="en-GB" altLang="en-US" dirty="0"/>
          </a:p>
          <a:p>
            <a:pPr lvl="1">
              <a:spcBef>
                <a:spcPts val="0"/>
              </a:spcBef>
            </a:pPr>
            <a:r>
              <a:rPr lang="en-GB" altLang="en-US" dirty="0"/>
              <a:t>A quick look forward to possible further learning</a:t>
            </a:r>
          </a:p>
          <a:p>
            <a:pPr lvl="1"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r>
              <a:rPr lang="en-GB" altLang="en-US" dirty="0"/>
              <a:t>Your knowledge and questions as we go please</a:t>
            </a:r>
          </a:p>
        </p:txBody>
      </p:sp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BFFC8D47-6DE7-474C-A2C4-74D5E53D3E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/>
              <a:t>2</a:t>
            </a:fld>
            <a:r>
              <a:rPr lang="en-US" altLang="en-US" i="1" dirty="0"/>
              <a:t> of  8 or so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B1B90-4060-3706-CAED-3A73157A4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‘electricity’ anyway?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E2AB4-AD5D-31AF-F291-227AE907F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Electricity is:</a:t>
            </a:r>
          </a:p>
          <a:p>
            <a:pPr lvl="1"/>
            <a:r>
              <a:rPr lang="en-GB" dirty="0"/>
              <a:t>One source of power that is used for:</a:t>
            </a:r>
          </a:p>
          <a:p>
            <a:pPr lvl="2"/>
            <a:r>
              <a:rPr lang="en-GB" dirty="0"/>
              <a:t>Heating</a:t>
            </a:r>
          </a:p>
          <a:p>
            <a:pPr lvl="2"/>
            <a:r>
              <a:rPr lang="en-GB" dirty="0"/>
              <a:t>Lighting</a:t>
            </a:r>
          </a:p>
          <a:p>
            <a:pPr lvl="2"/>
            <a:r>
              <a:rPr lang="en-GB" dirty="0"/>
              <a:t>Cooling</a:t>
            </a:r>
          </a:p>
          <a:p>
            <a:pPr lvl="2"/>
            <a:r>
              <a:rPr lang="en-GB" dirty="0"/>
              <a:t>Moving</a:t>
            </a:r>
          </a:p>
          <a:p>
            <a:pPr lvl="2"/>
            <a:r>
              <a:rPr lang="en-GB" dirty="0"/>
              <a:t>Scaring people and animals almost out of their skins</a:t>
            </a:r>
          </a:p>
          <a:p>
            <a:pPr lvl="2"/>
            <a:r>
              <a:rPr lang="en-GB" dirty="0"/>
              <a:t>Etc, etc, etc, etc</a:t>
            </a:r>
          </a:p>
          <a:p>
            <a:pPr lvl="1"/>
            <a:r>
              <a:rPr lang="en-GB" dirty="0"/>
              <a:t>Increasingly expensive to buy</a:t>
            </a:r>
          </a:p>
          <a:p>
            <a:pPr lvl="1"/>
            <a:r>
              <a:rPr lang="en-GB" dirty="0">
                <a:hlinkClick r:id="rId2"/>
              </a:rPr>
              <a:t>Naturally occurring</a:t>
            </a:r>
            <a:r>
              <a:rPr lang="en-GB" dirty="0"/>
              <a:t> and also manufactured by different means and distributed</a:t>
            </a:r>
          </a:p>
          <a:p>
            <a:pPr lvl="1"/>
            <a:r>
              <a:rPr lang="en-GB" dirty="0"/>
              <a:t>Actually movement of charged, sub-atomic particles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9F642-71E9-AE14-FC68-6BA5485546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3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161659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661D1-BAAC-1AE9-FC8C-2F7B33497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Charged, sub-atomic particles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0D84-5778-5A11-3CCA-FB0FED436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796480"/>
            <a:ext cx="7955280" cy="4680520"/>
          </a:xfrm>
        </p:spPr>
        <p:txBody>
          <a:bodyPr/>
          <a:lstStyle/>
          <a:p>
            <a:r>
              <a:rPr lang="en-GB" dirty="0"/>
              <a:t>Remember the </a:t>
            </a:r>
            <a:r>
              <a:rPr lang="en-GB" dirty="0">
                <a:hlinkClick r:id="rId3" action="ppaction://hlinksldjump"/>
              </a:rPr>
              <a:t>structure of atoms</a:t>
            </a:r>
            <a:endParaRPr lang="en-GB" dirty="0"/>
          </a:p>
          <a:p>
            <a:r>
              <a:rPr lang="en-GB" dirty="0"/>
              <a:t>Which identifies sub-atomic particles</a:t>
            </a:r>
          </a:p>
          <a:p>
            <a:r>
              <a:rPr lang="en-GB" dirty="0"/>
              <a:t>And the </a:t>
            </a:r>
            <a:r>
              <a:rPr lang="en-GB" dirty="0">
                <a:hlinkClick r:id="rId4" action="ppaction://hlinksldjump"/>
              </a:rPr>
              <a:t>structure of solid, metallic matter</a:t>
            </a:r>
            <a:endParaRPr lang="en-GB" dirty="0"/>
          </a:p>
          <a:p>
            <a:endParaRPr lang="en-GB" sz="1800" dirty="0"/>
          </a:p>
          <a:p>
            <a:r>
              <a:rPr lang="en-GB" dirty="0"/>
              <a:t>Outer electrons in atoms can become ‘detached’ from their ‘home’ nuclei</a:t>
            </a:r>
          </a:p>
          <a:p>
            <a:r>
              <a:rPr lang="en-GB" dirty="0"/>
              <a:t>So are readily moved remotely from them; either </a:t>
            </a:r>
          </a:p>
          <a:p>
            <a:pPr lvl="1"/>
            <a:r>
              <a:rPr lang="en-GB" dirty="0"/>
              <a:t>physically (static) </a:t>
            </a:r>
          </a:p>
          <a:p>
            <a:r>
              <a:rPr lang="en-GB" dirty="0"/>
              <a:t>Or</a:t>
            </a:r>
          </a:p>
          <a:p>
            <a:pPr lvl="1"/>
            <a:r>
              <a:rPr lang="en-GB" dirty="0"/>
              <a:t>in a conductor with a electric field (current)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A5C8D-19A6-CF90-5F72-24B85B35BB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4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823615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5E06B-708E-9B75-41CA-A4DFD4C3F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Static electricity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434E3-7498-360D-40F3-2A742531A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Electrons are physically moved from one place to another:</a:t>
            </a:r>
          </a:p>
          <a:p>
            <a:pPr lvl="1"/>
            <a:r>
              <a:rPr lang="en-GB" dirty="0"/>
              <a:t>by rubbing different materials together and then separating them</a:t>
            </a:r>
          </a:p>
          <a:p>
            <a:pPr lvl="1"/>
            <a:r>
              <a:rPr lang="en-GB" dirty="0"/>
              <a:t>by powder flowing through tubes</a:t>
            </a:r>
          </a:p>
          <a:p>
            <a:pPr lvl="1"/>
            <a:r>
              <a:rPr lang="en-GB" dirty="0"/>
              <a:t>by using a </a:t>
            </a:r>
            <a:r>
              <a:rPr lang="en-GB" dirty="0">
                <a:hlinkClick r:id="rId3"/>
              </a:rPr>
              <a:t>van de Graaf generator</a:t>
            </a:r>
            <a:endParaRPr lang="en-GB" dirty="0"/>
          </a:p>
          <a:p>
            <a:pPr lvl="1"/>
            <a:r>
              <a:rPr lang="en-GB" dirty="0"/>
              <a:t>when walking across and acrylic carpet</a:t>
            </a:r>
          </a:p>
          <a:p>
            <a:pPr lvl="1"/>
            <a:r>
              <a:rPr lang="en-GB" dirty="0"/>
              <a:t>by raindrops in thunder clouds</a:t>
            </a:r>
          </a:p>
          <a:p>
            <a:pPr lvl="1"/>
            <a:r>
              <a:rPr lang="en-GB" dirty="0"/>
              <a:t>And more</a:t>
            </a:r>
          </a:p>
          <a:p>
            <a:r>
              <a:rPr lang="en-GB" dirty="0"/>
              <a:t>Very high charges (and voltages)can be built up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DAB2D4-1CE4-82EB-DB78-5BB7F7F5C8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5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3434084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74301C1-78D9-4DBF-8843-6990421ED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What we have covered in this session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1CB5DD-6FAC-468E-8845-A8B857169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7450" y="1916832"/>
            <a:ext cx="7956550" cy="43315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altLang="en-US" dirty="0"/>
              <a:t>Fundamentals of electricity; moving charges</a:t>
            </a:r>
          </a:p>
          <a:p>
            <a:pPr>
              <a:spcBef>
                <a:spcPts val="0"/>
              </a:spcBef>
            </a:pPr>
            <a:r>
              <a:rPr lang="en-GB" altLang="en-US" dirty="0"/>
              <a:t>The structure of materials and </a:t>
            </a:r>
            <a:r>
              <a:rPr lang="en-GB" altLang="en-US" dirty="0" err="1"/>
              <a:t>atome</a:t>
            </a:r>
            <a:endParaRPr lang="en-GB" altLang="en-US" dirty="0"/>
          </a:p>
          <a:p>
            <a:pPr>
              <a:spcBef>
                <a:spcPts val="0"/>
              </a:spcBef>
            </a:pPr>
            <a:r>
              <a:rPr lang="en-GB" altLang="en-US" dirty="0"/>
              <a:t>Static electricity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Charge, voltage, current and onwards</a:t>
            </a:r>
          </a:p>
          <a:p>
            <a:pPr lvl="1"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r>
              <a:rPr lang="en-GB" altLang="en-US" dirty="0"/>
              <a:t>Anything </a:t>
            </a:r>
            <a:r>
              <a:rPr lang="en-GB" altLang="en-US" dirty="0" err="1"/>
              <a:t>eolse</a:t>
            </a:r>
            <a:r>
              <a:rPr lang="en-GB" altLang="en-US" dirty="0"/>
              <a:t> you’d like to cover?</a:t>
            </a:r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r>
              <a:rPr lang="en-GB" altLang="en-US" dirty="0"/>
              <a:t>Next; current electricity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Electricity in conductors; generation, distribution, use, Ohm’s law, </a:t>
            </a:r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DC064DF-09E8-42B8-BD95-E5B3D64F4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6</a:t>
            </a:fld>
            <a:r>
              <a:rPr lang="en-US" altLang="en-US" i="1" dirty="0"/>
              <a:t> of  8 or so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753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75B93-7DB9-4902-887B-D54319164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final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21A05-AC77-4CC3-BD24-8D976AB49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GB" sz="4000" dirty="0"/>
          </a:p>
          <a:p>
            <a:pPr algn="ctr"/>
            <a:r>
              <a:rPr lang="en-GB" sz="4000" dirty="0"/>
              <a:t>Thank you!</a:t>
            </a:r>
          </a:p>
          <a:p>
            <a:pPr algn="ctr"/>
            <a:endParaRPr lang="en-GB" sz="4000" dirty="0"/>
          </a:p>
          <a:p>
            <a:pPr algn="ctr"/>
            <a:r>
              <a:rPr lang="en-GB" sz="4000" dirty="0"/>
              <a:t>It has been fun, so far.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D46A3-B6A9-4283-AA2B-B28309D97E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7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757053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80246-7C68-D71B-2628-FAC1C2374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 of atoms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EBA49-3B9D-DCB9-385C-2B4B1EA138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8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BA3B6E-47E9-6367-359E-854A19B151A5}"/>
              </a:ext>
            </a:extLst>
          </p:cNvPr>
          <p:cNvGrpSpPr/>
          <p:nvPr/>
        </p:nvGrpSpPr>
        <p:grpSpPr>
          <a:xfrm>
            <a:off x="1068127" y="1412776"/>
            <a:ext cx="7508156" cy="5363514"/>
            <a:chOff x="1069035" y="1315138"/>
            <a:chExt cx="7508156" cy="5363514"/>
          </a:xfrm>
        </p:grpSpPr>
        <p:pic>
          <p:nvPicPr>
            <p:cNvPr id="5" name="Picture 4" descr="Diagram&#10;&#10;Description automatically generated">
              <a:extLst>
                <a:ext uri="{FF2B5EF4-FFF2-40B4-BE49-F238E27FC236}">
                  <a16:creationId xmlns:a16="http://schemas.microsoft.com/office/drawing/2014/main" id="{6F75A102-3C70-F7DD-E9E7-0829501AA4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448"/>
            <a:stretch/>
          </p:blipFill>
          <p:spPr>
            <a:xfrm>
              <a:off x="1069035" y="1315138"/>
              <a:ext cx="7508156" cy="4689164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465CA14-D2F2-3846-FB31-7DCB9D63D731}"/>
                </a:ext>
              </a:extLst>
            </p:cNvPr>
            <p:cNvSpPr txBox="1"/>
            <p:nvPr/>
          </p:nvSpPr>
          <p:spPr>
            <a:xfrm>
              <a:off x="7740352" y="6309320"/>
              <a:ext cx="809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hlinkClick r:id="rId4" action="ppaction://hlinksldjump"/>
                </a:rPr>
                <a:t>back</a:t>
              </a:r>
              <a:endParaRPr lang="en-GB" dirty="0"/>
            </a:p>
          </p:txBody>
        </p:sp>
        <p:sp>
          <p:nvSpPr>
            <p:cNvPr id="7" name="TextBox 6">
              <a:hlinkClick r:id="rId5"/>
              <a:extLst>
                <a:ext uri="{FF2B5EF4-FFF2-40B4-BE49-F238E27FC236}">
                  <a16:creationId xmlns:a16="http://schemas.microsoft.com/office/drawing/2014/main" id="{444FE214-ADFF-A0E0-0EEA-B8FADC468AC4}"/>
                </a:ext>
              </a:extLst>
            </p:cNvPr>
            <p:cNvSpPr txBox="1"/>
            <p:nvPr/>
          </p:nvSpPr>
          <p:spPr>
            <a:xfrm>
              <a:off x="1187623" y="6309320"/>
              <a:ext cx="23968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err="1"/>
                <a:t>Source:BBCbitesize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428095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DA643-D880-A582-FC54-F7820094D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 of solid, metallic matter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ACEFB-5CD9-AE9E-1DB6-849E7F7BC0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9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F67ADF9-82D7-D01D-F9A0-3B89132A660F}"/>
              </a:ext>
            </a:extLst>
          </p:cNvPr>
          <p:cNvGrpSpPr/>
          <p:nvPr/>
        </p:nvGrpSpPr>
        <p:grpSpPr>
          <a:xfrm>
            <a:off x="683568" y="1988840"/>
            <a:ext cx="8340750" cy="4488160"/>
            <a:chOff x="683568" y="1988840"/>
            <a:chExt cx="8340750" cy="4488160"/>
          </a:xfrm>
        </p:grpSpPr>
        <p:pic>
          <p:nvPicPr>
            <p:cNvPr id="6" name="Picture 5" descr="Diagram&#10;&#10;Description automatically generated">
              <a:extLst>
                <a:ext uri="{FF2B5EF4-FFF2-40B4-BE49-F238E27FC236}">
                  <a16:creationId xmlns:a16="http://schemas.microsoft.com/office/drawing/2014/main" id="{0CEE4DAE-980A-000E-1B1A-1D65C88347E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" t="690" r="30881" b="-690"/>
            <a:stretch/>
          </p:blipFill>
          <p:spPr>
            <a:xfrm>
              <a:off x="2339752" y="1988840"/>
              <a:ext cx="5004000" cy="3933711"/>
            </a:xfrm>
            <a:prstGeom prst="rect">
              <a:avLst/>
            </a:prstGeom>
          </p:spPr>
        </p:pic>
        <p:sp>
          <p:nvSpPr>
            <p:cNvPr id="7" name="TextBox 6">
              <a:hlinkClick r:id="rId3"/>
              <a:extLst>
                <a:ext uri="{FF2B5EF4-FFF2-40B4-BE49-F238E27FC236}">
                  <a16:creationId xmlns:a16="http://schemas.microsoft.com/office/drawing/2014/main" id="{827CA6AB-FA56-4E2A-6CCF-B2DE9D3D95A2}"/>
                </a:ext>
              </a:extLst>
            </p:cNvPr>
            <p:cNvSpPr txBox="1"/>
            <p:nvPr/>
          </p:nvSpPr>
          <p:spPr>
            <a:xfrm>
              <a:off x="683568" y="6097925"/>
              <a:ext cx="2236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Source:BBCbitesize</a:t>
              </a:r>
              <a:endParaRPr lang="en-GB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33714B2-290A-6022-089E-FE6E43DFCC18}"/>
                </a:ext>
              </a:extLst>
            </p:cNvPr>
            <p:cNvSpPr txBox="1"/>
            <p:nvPr/>
          </p:nvSpPr>
          <p:spPr>
            <a:xfrm>
              <a:off x="8068398" y="6107668"/>
              <a:ext cx="9559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dirty="0">
                  <a:hlinkClick r:id="rId4" action="ppaction://hlinksldjump"/>
                </a:rPr>
                <a:t>back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38733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551</Words>
  <Application>Microsoft Office PowerPoint</Application>
  <PresentationFormat>On-screen Show (4:3)</PresentationFormat>
  <Paragraphs>107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Century Gothic</vt:lpstr>
      <vt:lpstr>Times New Roman</vt:lpstr>
      <vt:lpstr>Vapor Trail</vt:lpstr>
      <vt:lpstr>Uttoxeter U3A – The physics of everyday things  Electricy</vt:lpstr>
      <vt:lpstr>What we could cover (in 90 minutes or so)</vt:lpstr>
      <vt:lpstr>What is ‘electricity’ anyway?</vt:lpstr>
      <vt:lpstr>Charged, sub-atomic particles</vt:lpstr>
      <vt:lpstr>Static electricity</vt:lpstr>
      <vt:lpstr>What we have covered in this session</vt:lpstr>
      <vt:lpstr>The final words</vt:lpstr>
      <vt:lpstr>Structure of atoms</vt:lpstr>
      <vt:lpstr>Structure of solid, metallic matter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Analysis and Design</dc:title>
  <dc:creator>Fi &amp; Ian</dc:creator>
  <cp:lastModifiedBy>Dave Thomas</cp:lastModifiedBy>
  <cp:revision>424</cp:revision>
  <cp:lastPrinted>2022-01-20T21:25:03Z</cp:lastPrinted>
  <dcterms:created xsi:type="dcterms:W3CDTF">1999-11-07T17:03:45Z</dcterms:created>
  <dcterms:modified xsi:type="dcterms:W3CDTF">2022-10-20T18:26:20Z</dcterms:modified>
</cp:coreProperties>
</file>