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31" r:id="rId4"/>
    <p:sldId id="333" r:id="rId5"/>
    <p:sldId id="335" r:id="rId6"/>
    <p:sldId id="336" r:id="rId7"/>
    <p:sldId id="337" r:id="rId8"/>
    <p:sldId id="301" r:id="rId9"/>
    <p:sldId id="317" r:id="rId10"/>
    <p:sldId id="334" r:id="rId11"/>
    <p:sldId id="332" r:id="rId12"/>
    <p:sldId id="327" r:id="rId1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7D82C1"/>
    <a:srgbClr val="009900"/>
    <a:srgbClr val="CC0000"/>
    <a:srgbClr val="FFFF00"/>
    <a:srgbClr val="F0EFE0"/>
    <a:srgbClr val="1F4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410" autoAdjust="0"/>
  </p:normalViewPr>
  <p:slideViewPr>
    <p:cSldViewPr>
      <p:cViewPr varScale="1">
        <p:scale>
          <a:sx n="72" d="100"/>
          <a:sy n="72" d="100"/>
        </p:scale>
        <p:origin x="10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556" y="5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B7C2F36F-9135-41AD-973E-E188DA78E3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8363E85B-1732-4866-B316-91BBFC6EB4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5F1BBA85-5F4B-4FD7-A815-8EBA8ADF15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1E7B63AA-649D-4873-A235-AF61F7EAC3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B27624-291B-4C32-B52D-AE192C4742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>
            <a:extLst>
              <a:ext uri="{FF2B5EF4-FFF2-40B4-BE49-F238E27FC236}">
                <a16:creationId xmlns:a16="http://schemas.microsoft.com/office/drawing/2014/main" id="{54E1F348-7A4D-4F39-B8E2-0C3EE1890F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3" name="Rectangle 3">
            <a:extLst>
              <a:ext uri="{FF2B5EF4-FFF2-40B4-BE49-F238E27FC236}">
                <a16:creationId xmlns:a16="http://schemas.microsoft.com/office/drawing/2014/main" id="{46A050BD-9547-43C0-A79E-D7248C4FED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815A494-6B32-42D4-8910-81EE447C16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25" name="Rectangle 5">
            <a:extLst>
              <a:ext uri="{FF2B5EF4-FFF2-40B4-BE49-F238E27FC236}">
                <a16:creationId xmlns:a16="http://schemas.microsoft.com/office/drawing/2014/main" id="{802ED54D-0763-4081-A131-145E11E349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96326" name="Rectangle 6">
            <a:extLst>
              <a:ext uri="{FF2B5EF4-FFF2-40B4-BE49-F238E27FC236}">
                <a16:creationId xmlns:a16="http://schemas.microsoft.com/office/drawing/2014/main" id="{04ADFD7F-4AE0-4F86-82F5-1E66D21EDC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7" name="Rectangle 7">
            <a:extLst>
              <a:ext uri="{FF2B5EF4-FFF2-40B4-BE49-F238E27FC236}">
                <a16:creationId xmlns:a16="http://schemas.microsoft.com/office/drawing/2014/main" id="{A7AE2D67-9F7D-4D5C-8E80-8273D9E09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BE4C8D-E702-4802-9615-43262712A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17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09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619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7D33D739-A35C-445C-B80A-1F78FA3D8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ACA188-49DB-492B-84C6-F3F90AF2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20A23D-914E-442F-882C-0255F7BD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5BF96F-FBA2-44CB-950E-0F1CE88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2A329E-2692-48B6-9C6E-D2967143D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3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FB91CCEB-A4E3-4DD9-9BB5-2E6563A4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73B3686-7501-4BA4-B2C8-62CFFB45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239FBB4-C62B-43AA-8B4E-831E2CED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584E74A-73CF-46DA-BE50-B8366DF0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39FA4B9-93F9-49E7-A5E7-86A300CE512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1063939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BF4F3E4-C4C9-4FAB-8011-1CE04D4FF8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BE8FC6-DC2D-431D-B332-66C9E0AEB11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C8769DA-BE70-47B5-BB74-E4EB5E75E6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AC9FCA4-A34E-46CF-B407-C1296C67755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1646210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2E65F9-892B-49DB-BE13-630F8BC9877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D32F84-8AB1-4112-986D-35962184F91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8AD9B60-1AF4-4729-9631-D984C12E03F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DFF4395A-F810-4AC1-BAC8-74793017375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97282189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576395"/>
          </a:xfrm>
        </p:spPr>
        <p:txBody>
          <a:bodyPr>
            <a:normAutofit/>
          </a:bodyPr>
          <a:lstStyle>
            <a:lvl1pPr>
              <a:defRPr sz="2000" i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28800"/>
            <a:ext cx="795528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8CA2CF-E019-44CC-AF60-82F8D4FE5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‹#›</a:t>
            </a:fld>
            <a:r>
              <a:rPr lang="en-US" altLang="en-US" i="1" dirty="0"/>
              <a:t> of  8 or so  </a:t>
            </a:r>
          </a:p>
        </p:txBody>
      </p:sp>
    </p:spTree>
    <p:extLst>
      <p:ext uri="{BB962C8B-B14F-4D97-AF65-F5344CB8AC3E}">
        <p14:creationId xmlns:p14="http://schemas.microsoft.com/office/powerpoint/2010/main" val="36685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ADA217EA-7BAD-42A6-BE78-B912D2459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8CBCFA-FFE2-47E5-9C23-04E58258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6242E8-7A7C-4F1A-B73B-698F8C37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31A148-77D6-4C93-9861-D2F3079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860E499-8379-4E0B-B1B0-1A14BA2427A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6769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94BD97-452E-4A34-9D8D-4B306636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77E571-3EE5-4DF3-944A-40A813F1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19108F-FDE6-45BA-8295-8D72650A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4424BB-28B5-4536-ABCB-2A7D922B46E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51320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1700" y="836712"/>
            <a:ext cx="6378575" cy="504056"/>
          </a:xfrm>
        </p:spPr>
        <p:txBody>
          <a:bodyPr>
            <a:normAutofit/>
          </a:bodyPr>
          <a:lstStyle>
            <a:lvl1pPr>
              <a:defRPr sz="2000" i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DEBDF4-80CB-4EF8-AE79-C5A59690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79190D-92F7-4D20-87A6-DAFDCB4B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097252-68F5-48FD-AB89-610AC4AC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/>
              <a:t> of 6 or so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33D4807-5E86-8DA9-1DFC-F59317433F16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467544" y="1700808"/>
            <a:ext cx="8352928" cy="446449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endParaRPr lang="en-GB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B5F35C-E463-FE8B-07E4-A7033F775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916832"/>
            <a:ext cx="7955280" cy="4248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771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C8C890-38D6-4DAF-9F94-ADCCC9AA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AD7400-A339-42F8-A7AB-F36EB63B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EDBFC3-80D1-4060-A3A4-9E251A5B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6C8B9E-A0A1-4264-A9FB-6D415EC9CA7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7442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6A9734-E323-465D-8063-75813A63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6358B3-CE1D-4887-AE9A-8C99EB94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72917D-1E30-4451-86F3-472A24EE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BA159C7-38EC-4A01-85E9-9D9B39015E5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71497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24003E-C4DD-4A8C-BBBE-3C4CD445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84B4F8-1FD9-437E-A0B4-819DAF61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51C2E6-1B8D-4947-90C7-CA3ADD1C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A0947EC-A33A-4692-AC00-58BE9A30B55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2919963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A7776516-1E56-4B9E-A80B-C2542D2F1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31BFF-773C-45D7-B8A8-0CE4124B70B2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6BE55-66B6-4F16-A217-88A8F81E05A4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9E946F4-4EF9-4132-B024-E8E847DBA11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E269806-56BE-4E18-A639-7B210506D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021C216-ADB9-444A-93EE-310538964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FF21F59-E649-4511-B411-81D8C053109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54688740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0-HD-TOP.png">
            <a:extLst>
              <a:ext uri="{FF2B5EF4-FFF2-40B4-BE49-F238E27FC236}">
                <a16:creationId xmlns:a16="http://schemas.microsoft.com/office/drawing/2014/main" id="{1648545C-A878-447D-ABBC-5C6FA88CDA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CD1F7-BC05-4619-AAC9-03B8C090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1EA25-0B8A-48CB-BBB2-95BCCC984E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DDE2-D3FC-46EA-8905-A86EBFC6D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FF773-D1CE-4E9A-83E5-0DE965F0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EA030-9F3A-4613-871E-67BE4E6BB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A69C26F4-1170-4EC0-A540-6CD24211B84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7" r:id="rId4"/>
    <p:sldLayoutId id="2147483949" r:id="rId5"/>
    <p:sldLayoutId id="2147483951" r:id="rId6"/>
    <p:sldLayoutId id="2147483952" r:id="rId7"/>
    <p:sldLayoutId id="2147483953" r:id="rId8"/>
    <p:sldLayoutId id="2147483962" r:id="rId9"/>
    <p:sldLayoutId id="2147483963" r:id="rId10"/>
    <p:sldLayoutId id="2147483954" r:id="rId11"/>
    <p:sldLayoutId id="214748395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>
        <p:tmplLst>
          <p:tmpl>
            <p:tnLst>
              <p:par>
                <p:cTn presetID="9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eInElderCourt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vethomaswebspace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s://youtu.be/drnBMAEA3A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aboutmusictheory.com/major-scale/" TargetMode="External"/><Relationship Id="rId2" Type="http://schemas.openxmlformats.org/officeDocument/2006/relationships/hyperlink" Target="https://www.richardhodges.com/MusicalScale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jtPFxLNBnyQ" TargetMode="External"/><Relationship Id="rId3" Type="http://schemas.openxmlformats.org/officeDocument/2006/relationships/hyperlink" Target="https://www.physicsclassroom.com/class/sound/Lesson-5/Guitar-Strings" TargetMode="External"/><Relationship Id="rId7" Type="http://schemas.openxmlformats.org/officeDocument/2006/relationships/hyperlink" Target="https://www.dailymotion.com/video/x7yq5n7" TargetMode="External"/><Relationship Id="rId2" Type="http://schemas.openxmlformats.org/officeDocument/2006/relationships/hyperlink" Target="https://en.wikipedia.org/wiki/Family_of_musical_instrument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hysicsclassroom.com/class/sound/Lesson-5/Closed-End-Air-Columns" TargetMode="External"/><Relationship Id="rId5" Type="http://schemas.openxmlformats.org/officeDocument/2006/relationships/hyperlink" Target="https://r.search.yahoo.com/_ylt=Awr.rDuc.ohjzRUCjCUM34lQ;_ylu=Y29sbwNpcjIEcG9zAzQEdnRpZAMEc2VjA3Nj/RV=2/RE=1669950237/RO=10/RU=https%3a%2f%2fwww.britannica.com%2fart%2fglockenspiel/RK=2/RS=FJsuljwZpCJBnRNTUG_YrKT25_c-" TargetMode="External"/><Relationship Id="rId4" Type="http://schemas.openxmlformats.org/officeDocument/2006/relationships/hyperlink" Target="https://www.physicsclassroom.com/class/sound/Lesson-5/Open-End-Air-Colum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aboutmusictheory.com/piano-keyboard/semitone/" TargetMode="External"/><Relationship Id="rId2" Type="http://schemas.openxmlformats.org/officeDocument/2006/relationships/hyperlink" Target="https://www.allaboutmusictheory.com/major-scal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hyperlink" Target="https://youtu.be/iH2_9nwTQMw" TargetMode="Externa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ute-a-bec.com/acoustiquegb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vethomaswebspace.org/U3A/Soe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8BF349-CCA5-413B-84AC-5AA568925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1412776"/>
            <a:ext cx="8568952" cy="108012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dirty="0"/>
              <a:t>Uttoxeter U3A – The physics of everyday things</a:t>
            </a:r>
            <a:br>
              <a:rPr lang="en-GB" sz="2400" dirty="0"/>
            </a:br>
            <a:br>
              <a:rPr lang="en-GB" sz="2400" dirty="0"/>
            </a:br>
            <a:r>
              <a:rPr lang="en-GB" sz="3600" cap="none" dirty="0"/>
              <a:t>Sound, noise and music (part 2)</a:t>
            </a:r>
            <a:endParaRPr lang="en-US" altLang="en-US" sz="3600" dirty="0"/>
          </a:p>
        </p:txBody>
      </p:sp>
      <p:sp>
        <p:nvSpPr>
          <p:cNvPr id="565251" name="Rectangle 3">
            <a:extLst>
              <a:ext uri="{FF2B5EF4-FFF2-40B4-BE49-F238E27FC236}">
                <a16:creationId xmlns:a16="http://schemas.microsoft.com/office/drawing/2014/main" id="{B7F6EE65-BF41-4E18-9F8E-BEF8858F82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2087563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800" dirty="0"/>
              <a:t>Learning with the U3A with Dave Thomas</a:t>
            </a:r>
          </a:p>
          <a:p>
            <a:pPr algn="ctr" fontAlgn="auto">
              <a:spcAft>
                <a:spcPts val="0"/>
              </a:spcAft>
              <a:defRPr/>
            </a:pPr>
            <a:endParaRPr lang="en-GB" altLang="en-US" sz="2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900" dirty="0">
                <a:hlinkClick r:id="rId3"/>
              </a:rPr>
              <a:t>DaveInElderCourt@gmail.com</a:t>
            </a:r>
            <a:br>
              <a:rPr lang="en-GB" altLang="en-US" sz="2900" dirty="0"/>
            </a:br>
            <a:br>
              <a:rPr lang="en-GB" altLang="en-US" sz="2900" dirty="0"/>
            </a:br>
            <a:r>
              <a:rPr lang="en-GB" altLang="en-US" sz="2600" dirty="0">
                <a:hlinkClick r:id="rId4"/>
              </a:rPr>
              <a:t>https://davethomaswebspace.org</a:t>
            </a:r>
            <a:endParaRPr lang="en-GB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652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2506-0ED0-44B6-90E7-FBC9CAD0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 semitones to an octave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C833-8A53-74A5-1844-87F9CD975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628800"/>
            <a:ext cx="8082096" cy="496855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An octave is doh to doh (as in </a:t>
            </a:r>
            <a:r>
              <a:rPr lang="en-GB" dirty="0">
                <a:hlinkClick r:id="rId2"/>
              </a:rPr>
              <a:t>doh, ray, me, fah, soh, </a:t>
            </a:r>
            <a:r>
              <a:rPr lang="en-GB" dirty="0" err="1">
                <a:hlinkClick r:id="rId2"/>
              </a:rPr>
              <a:t>lah</a:t>
            </a:r>
            <a:r>
              <a:rPr lang="en-GB" dirty="0">
                <a:hlinkClick r:id="rId2"/>
              </a:rPr>
              <a:t>, </a:t>
            </a:r>
            <a:r>
              <a:rPr lang="en-GB" dirty="0" err="1">
                <a:hlinkClick r:id="rId2"/>
              </a:rPr>
              <a:t>te</a:t>
            </a:r>
            <a:r>
              <a:rPr lang="en-GB" dirty="0">
                <a:hlinkClick r:id="rId2"/>
              </a:rPr>
              <a:t>, doh</a:t>
            </a:r>
            <a:r>
              <a:rPr lang="en-GB" dirty="0"/>
              <a:t>.)</a:t>
            </a:r>
          </a:p>
          <a:p>
            <a:r>
              <a:rPr lang="en-GB" dirty="0"/>
              <a:t>Intervals between notes not always the same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3" action="ppaction://hlinksldjump"/>
              </a:rPr>
              <a:t>back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CDC2-11A9-D1EB-015A-73034E586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10</a:t>
            </a:fld>
            <a:r>
              <a:rPr lang="en-US" altLang="en-US" i="1" dirty="0"/>
              <a:t> of  8 or so  </a:t>
            </a:r>
          </a:p>
        </p:txBody>
      </p:sp>
    </p:spTree>
    <p:extLst>
      <p:ext uri="{BB962C8B-B14F-4D97-AF65-F5344CB8AC3E}">
        <p14:creationId xmlns:p14="http://schemas.microsoft.com/office/powerpoint/2010/main" val="413959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197A-E88E-146D-0254-82F249D5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things we could learn about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8DDEA-9920-14AD-2C1D-A10228B7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11</a:t>
            </a:fld>
            <a:r>
              <a:rPr lang="en-US" altLang="en-US" dirty="0"/>
              <a:t> of 8 or 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515AF-DFC6-5B6B-9FD1-82BD2A7E368E}"/>
              </a:ext>
            </a:extLst>
          </p:cNvPr>
          <p:cNvSpPr txBox="1"/>
          <p:nvPr/>
        </p:nvSpPr>
        <p:spPr>
          <a:xfrm>
            <a:off x="8010215" y="639633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hlinkClick r:id="rId2" action="ppaction://hlinksldjump"/>
              </a:rPr>
              <a:t>back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F2C5C-A943-19AE-302A-7B951DDB2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8" t="16547" r="21599" b="3875"/>
          <a:stretch/>
        </p:blipFill>
        <p:spPr>
          <a:xfrm>
            <a:off x="728715" y="1499209"/>
            <a:ext cx="7821560" cy="49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77DFC-FE22-6BAF-694E-32DD42D0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4BD90-952A-1B65-544B-D904B15D3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12</a:t>
            </a:fld>
            <a:r>
              <a:rPr lang="en-US" altLang="en-US" i="1" dirty="0"/>
              <a:t> of  8 or so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BD4868-EFCD-4CA2-1298-8526E0031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Chambers, 2014, </a:t>
            </a:r>
            <a:r>
              <a:rPr lang="en-GB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 Chambers Dictionary, 13</a:t>
            </a:r>
            <a:r>
              <a:rPr lang="en-GB" b="0" i="1" baseline="30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Edition, </a:t>
            </a:r>
            <a:r>
              <a:rPr lang="en-GB" dirty="0">
                <a:solidFill>
                  <a:srgbClr val="FFFFFF"/>
                </a:solidFill>
              </a:rPr>
              <a:t>Cham</a:t>
            </a:r>
            <a:r>
              <a:rPr lang="en-GB" dirty="0"/>
              <a:t>bers </a:t>
            </a:r>
            <a:r>
              <a:rPr lang="en-GB" dirty="0" err="1"/>
              <a:t>Harrap</a:t>
            </a:r>
            <a:r>
              <a:rPr lang="en-GB" dirty="0"/>
              <a:t>, London.</a:t>
            </a:r>
          </a:p>
          <a:p>
            <a:r>
              <a:rPr lang="en-GB" dirty="0"/>
              <a:t>Hodges, 2009, The musical scale and its intervals, on line at </a:t>
            </a:r>
            <a:r>
              <a:rPr lang="en-GB" dirty="0">
                <a:hlinkClick r:id="rId2"/>
              </a:rPr>
              <a:t>https://www.richardhodges.com/MusicalScale.htm</a:t>
            </a:r>
            <a:r>
              <a:rPr lang="en-GB" dirty="0"/>
              <a:t> on=line, accessed on 28th November, 2022.</a:t>
            </a:r>
          </a:p>
          <a:p>
            <a:r>
              <a:rPr lang="en-GB" dirty="0">
                <a:hlinkClick r:id="rId3"/>
              </a:rPr>
              <a:t>https://www.allaboutmusictheory.com/major-scale/</a:t>
            </a:r>
            <a:r>
              <a:rPr lang="en-GB" dirty="0"/>
              <a:t> on-line, accessed 29</a:t>
            </a:r>
            <a:r>
              <a:rPr lang="en-GB" baseline="30000" dirty="0"/>
              <a:t>th</a:t>
            </a:r>
            <a:r>
              <a:rPr lang="en-GB" dirty="0"/>
              <a:t> November, 2022.</a:t>
            </a:r>
          </a:p>
        </p:txBody>
      </p:sp>
    </p:spTree>
    <p:extLst>
      <p:ext uri="{BB962C8B-B14F-4D97-AF65-F5344CB8AC3E}">
        <p14:creationId xmlns:p14="http://schemas.microsoft.com/office/powerpoint/2010/main" val="293353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E9F3884-0F1A-434B-BE10-26F9C4D88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What we could cover (in 90 minutes or so)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F3A6627-C777-4B9C-834D-5CDE1EB6F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676456" cy="51577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A brief resumé of what’s been mentioned so far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An exploration of the physics of music: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Sound, noise and music which are mostly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Vibrations and waves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Different families of musical instrument</a:t>
            </a:r>
          </a:p>
          <a:p>
            <a:pPr lvl="2"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/>
              <a:t>This time and onward: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More on different families of musical instrument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How to make sound with each type of instrument</a:t>
            </a:r>
          </a:p>
          <a:p>
            <a:pPr lvl="3">
              <a:spcBef>
                <a:spcPts val="0"/>
              </a:spcBef>
            </a:pPr>
            <a:r>
              <a:rPr lang="en-GB" altLang="en-US" dirty="0"/>
              <a:t>Brass, woodwind, stringed, pipes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The physics of musical scales</a:t>
            </a:r>
          </a:p>
          <a:p>
            <a:pPr lvl="3">
              <a:spcBef>
                <a:spcPts val="0"/>
              </a:spcBef>
            </a:pPr>
            <a:r>
              <a:rPr lang="en-GB" altLang="en-US" dirty="0"/>
              <a:t>Octaves, scales and the like</a:t>
            </a:r>
          </a:p>
          <a:p>
            <a:pPr lvl="1">
              <a:spcBef>
                <a:spcPts val="0"/>
              </a:spcBef>
            </a:pPr>
            <a:endParaRPr lang="en-GB" altLang="en-US" dirty="0"/>
          </a:p>
          <a:p>
            <a:pPr lvl="1">
              <a:spcBef>
                <a:spcPts val="0"/>
              </a:spcBef>
            </a:pPr>
            <a:r>
              <a:rPr lang="en-GB" altLang="en-US" dirty="0"/>
              <a:t>A quick look forward to further learning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Other topics, tba</a:t>
            </a:r>
          </a:p>
          <a:p>
            <a:pPr lvl="1"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/>
              <a:t>Your knowledge and questions as we go please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BFFC8D47-6DE7-474C-A2C4-74D5E53D3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2</a:t>
            </a:fld>
            <a:r>
              <a:rPr lang="en-US" altLang="en-US" i="1" dirty="0"/>
              <a:t> of  8 </a:t>
            </a:r>
          </a:p>
          <a:p>
            <a:pPr>
              <a:defRPr/>
            </a:pPr>
            <a:r>
              <a:rPr lang="en-US" altLang="en-US" i="1" dirty="0"/>
              <a:t>or so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CB07-532E-80F8-414D-2EAE75E1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15" y="574651"/>
            <a:ext cx="6378575" cy="720080"/>
          </a:xfrm>
        </p:spPr>
        <p:txBody>
          <a:bodyPr/>
          <a:lstStyle/>
          <a:p>
            <a:r>
              <a:rPr lang="en-GB" dirty="0"/>
              <a:t>Different </a:t>
            </a:r>
            <a:r>
              <a:rPr lang="en-GB" dirty="0">
                <a:hlinkClick r:id="rId2"/>
              </a:rPr>
              <a:t>families of musical instruments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D782EA-DEF1-0409-9711-56E497F7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0192" y="381000"/>
            <a:ext cx="1872209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1E9A2CEA-555D-4979-B011-325682A2986E}" type="slidenum">
              <a:rPr lang="en-US" altLang="en-US" smtClean="0"/>
              <a:pPr>
                <a:defRPr/>
              </a:pPr>
              <a:t>3</a:t>
            </a:fld>
            <a:r>
              <a:rPr lang="en-US" altLang="en-US" dirty="0"/>
              <a:t> of 8 </a:t>
            </a:r>
          </a:p>
          <a:p>
            <a:pPr>
              <a:defRPr/>
            </a:pPr>
            <a:r>
              <a:rPr lang="en-US" altLang="en-US" dirty="0"/>
              <a:t>or 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9E988D-5AF0-2BA0-4C0B-47D0AB3E5EB8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162975"/>
            <a:ext cx="9167702" cy="5289544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GB" altLang="en-US" dirty="0"/>
              <a:t>Stringed instruments (</a:t>
            </a:r>
            <a:r>
              <a:rPr lang="en-GB" altLang="en-US" dirty="0">
                <a:hlinkClick r:id="rId3"/>
              </a:rPr>
              <a:t>vibrating string(s) </a:t>
            </a:r>
            <a:r>
              <a:rPr lang="en-GB" altLang="en-US" dirty="0"/>
              <a:t>of varying length)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/>
              <a:t>Violin, viola, cello, double bass, guitar. Banjo, ukulele, harp(s) etc</a:t>
            </a:r>
          </a:p>
          <a:p>
            <a:pPr lvl="1"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Brass instruments (</a:t>
            </a:r>
            <a:r>
              <a:rPr lang="en-GB" altLang="en-US" dirty="0">
                <a:hlinkClick r:id="rId4"/>
              </a:rPr>
              <a:t>open end pipes</a:t>
            </a:r>
            <a:r>
              <a:rPr lang="en-GB" altLang="en-US" dirty="0"/>
              <a:t>, mouthpiece vibration, variable length of pipe)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/>
              <a:t>Trumpet, trombone, tuba, E</a:t>
            </a:r>
            <a:r>
              <a:rPr lang="en-GB" dirty="0"/>
              <a:t>♭</a:t>
            </a:r>
            <a:r>
              <a:rPr lang="en-GB" altLang="en-US" dirty="0"/>
              <a:t> bass, B</a:t>
            </a:r>
            <a:r>
              <a:rPr lang="en-GB" dirty="0"/>
              <a:t>♭ </a:t>
            </a:r>
            <a:r>
              <a:rPr lang="en-GB" altLang="en-US" dirty="0"/>
              <a:t>bass, euphonium etc)</a:t>
            </a:r>
          </a:p>
          <a:p>
            <a:pPr lvl="1"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Woodwind (</a:t>
            </a:r>
            <a:r>
              <a:rPr lang="en-GB" altLang="en-US" dirty="0">
                <a:hlinkClick r:id="rId4"/>
              </a:rPr>
              <a:t>open end pipes</a:t>
            </a:r>
            <a:r>
              <a:rPr lang="en-GB" altLang="en-US" dirty="0"/>
              <a:t>, reed </a:t>
            </a:r>
            <a:r>
              <a:rPr lang="en-GB" altLang="en-US" sz="1800" dirty="0"/>
              <a:t>(or orifice) </a:t>
            </a:r>
            <a:r>
              <a:rPr lang="en-GB" altLang="en-US" dirty="0"/>
              <a:t>vibration, holes in body)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 err="1"/>
              <a:t>Picolo</a:t>
            </a:r>
            <a:r>
              <a:rPr lang="en-GB" altLang="en-US" dirty="0"/>
              <a:t>, flute, recorders etc AND a motor car with an open sunroof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/>
              <a:t>Reed </a:t>
            </a:r>
            <a:r>
              <a:rPr lang="en-GB" altLang="en-US" dirty="0" err="1"/>
              <a:t>instrumants</a:t>
            </a:r>
            <a:r>
              <a:rPr lang="en-GB" altLang="en-US" dirty="0"/>
              <a:t> (vibrating reed and an open pipe)</a:t>
            </a:r>
          </a:p>
          <a:p>
            <a:pPr lvl="2" eaLnBrk="1" hangingPunct="1">
              <a:spcBef>
                <a:spcPts val="0"/>
              </a:spcBef>
            </a:pPr>
            <a:r>
              <a:rPr lang="en-GB" altLang="en-US" dirty="0"/>
              <a:t>clarinet, oboe, bassoon, </a:t>
            </a:r>
            <a:r>
              <a:rPr lang="en-GB" altLang="en-US" dirty="0" err="1"/>
              <a:t>saxaphones</a:t>
            </a:r>
            <a:r>
              <a:rPr lang="en-GB" altLang="en-US" dirty="0"/>
              <a:t> etc</a:t>
            </a:r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Percussion (tuned or not; hitting things)</a:t>
            </a:r>
          </a:p>
          <a:p>
            <a:pPr lvl="2" eaLnBrk="1" hangingPunct="1">
              <a:spcBef>
                <a:spcPts val="0"/>
              </a:spcBef>
            </a:pPr>
            <a:r>
              <a:rPr lang="en-GB" altLang="en-US" dirty="0"/>
              <a:t>Drums, xylophone, </a:t>
            </a:r>
            <a:r>
              <a:rPr lang="en-GB" altLang="en-US" dirty="0">
                <a:hlinkClick r:id="rId5"/>
              </a:rPr>
              <a:t>glockenspiel</a:t>
            </a:r>
            <a:r>
              <a:rPr lang="en-GB" altLang="en-US" dirty="0"/>
              <a:t>, triangle etc</a:t>
            </a:r>
          </a:p>
          <a:p>
            <a:pPr lvl="1"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Keyboard (piano {string}, organ {</a:t>
            </a:r>
            <a:r>
              <a:rPr lang="en-GB" altLang="en-US" dirty="0">
                <a:hlinkClick r:id="rId4"/>
              </a:rPr>
              <a:t>open</a:t>
            </a:r>
            <a:r>
              <a:rPr lang="en-GB" altLang="en-US" dirty="0"/>
              <a:t> and </a:t>
            </a:r>
            <a:r>
              <a:rPr lang="en-GB" altLang="en-US" dirty="0">
                <a:hlinkClick r:id="rId6"/>
              </a:rPr>
              <a:t>closed pipes</a:t>
            </a:r>
            <a:r>
              <a:rPr lang="en-GB" altLang="en-US" dirty="0"/>
              <a:t>},</a:t>
            </a:r>
          </a:p>
          <a:p>
            <a:pPr lvl="2" eaLnBrk="1" hangingPunct="1">
              <a:spcBef>
                <a:spcPts val="0"/>
              </a:spcBef>
            </a:pPr>
            <a:r>
              <a:rPr lang="en-GB" altLang="en-US" dirty="0" err="1"/>
              <a:t>accordian</a:t>
            </a:r>
            <a:r>
              <a:rPr lang="en-GB" altLang="en-US" dirty="0"/>
              <a:t> (reed), harpsicord {string}, harp {string} etc)</a:t>
            </a:r>
          </a:p>
          <a:p>
            <a:pPr lvl="2"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Weird. The </a:t>
            </a:r>
            <a:r>
              <a:rPr lang="en-GB" altLang="en-US" dirty="0">
                <a:hlinkClick r:id="rId7"/>
              </a:rPr>
              <a:t>theremin</a:t>
            </a:r>
            <a:r>
              <a:rPr lang="en-GB" altLang="en-US" dirty="0"/>
              <a:t>; really weird when </a:t>
            </a:r>
            <a:r>
              <a:rPr lang="en-GB" altLang="en-US" dirty="0">
                <a:hlinkClick r:id="rId8"/>
              </a:rPr>
              <a:t>performing ‘Ocean’</a:t>
            </a: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Your knowledge and questions as we go please</a:t>
            </a:r>
          </a:p>
        </p:txBody>
      </p:sp>
    </p:spTree>
    <p:extLst>
      <p:ext uri="{BB962C8B-B14F-4D97-AF65-F5344CB8AC3E}">
        <p14:creationId xmlns:p14="http://schemas.microsoft.com/office/powerpoint/2010/main" val="40315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23D6-1577-7637-2CA9-4B3B321B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physics of musical scales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FF887-FBBC-2834-9C10-850727F0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4</a:t>
            </a:fld>
            <a:r>
              <a:rPr lang="en-US" altLang="en-US" dirty="0"/>
              <a:t> of 8 or 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EDF4D-06DC-5E9A-654F-F002B938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916832"/>
            <a:ext cx="8226112" cy="4248472"/>
          </a:xfrm>
        </p:spPr>
        <p:txBody>
          <a:bodyPr/>
          <a:lstStyle/>
          <a:p>
            <a:r>
              <a:rPr lang="en-GB" dirty="0"/>
              <a:t>A </a:t>
            </a:r>
            <a:r>
              <a:rPr lang="en-GB" dirty="0">
                <a:hlinkClick r:id="rId2"/>
              </a:rPr>
              <a:t>major scale </a:t>
            </a:r>
            <a:r>
              <a:rPr lang="en-GB" dirty="0"/>
              <a:t>is 7 (or 8) notes (12 </a:t>
            </a:r>
            <a:r>
              <a:rPr lang="en-GB" dirty="0">
                <a:hlinkClick r:id="rId3"/>
              </a:rPr>
              <a:t>semitones</a:t>
            </a:r>
            <a:r>
              <a:rPr lang="en-GB" dirty="0"/>
              <a:t>) to an </a:t>
            </a:r>
            <a:r>
              <a:rPr lang="en-GB" dirty="0">
                <a:hlinkClick r:id="rId4" action="ppaction://hlinksldjump"/>
              </a:rPr>
              <a:t>octave</a:t>
            </a:r>
            <a:r>
              <a:rPr lang="en-GB" dirty="0"/>
              <a:t>; like </a:t>
            </a:r>
            <a:r>
              <a:rPr lang="en-GB" dirty="0">
                <a:hlinkClick r:id="rId5"/>
              </a:rPr>
              <a:t>this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An octave doubles (or halves) the frequency of the sound</a:t>
            </a:r>
          </a:p>
          <a:p>
            <a:endParaRPr lang="en-GB" dirty="0"/>
          </a:p>
        </p:txBody>
      </p:sp>
      <p:pic>
        <p:nvPicPr>
          <p:cNvPr id="6" name="Picture 5" descr="A picture containing text, music&#10;&#10;Description automatically generated">
            <a:extLst>
              <a:ext uri="{FF2B5EF4-FFF2-40B4-BE49-F238E27FC236}">
                <a16:creationId xmlns:a16="http://schemas.microsoft.com/office/drawing/2014/main" id="{0FBBBEDC-EBDB-BE06-8271-300512D65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4022700" cy="30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E34B-1F46-5ABA-C16D-43896DC4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 (intervals between them) in a scale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10DDF-EEDD-935B-7D3C-C3B17564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5</a:t>
            </a:fld>
            <a:r>
              <a:rPr lang="en-US" altLang="en-US" dirty="0"/>
              <a:t> of 8 or 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FCC43-C918-75E3-19AE-7EBB4316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44824"/>
            <a:ext cx="8549640" cy="4320480"/>
          </a:xfrm>
        </p:spPr>
        <p:txBody>
          <a:bodyPr/>
          <a:lstStyle/>
          <a:p>
            <a:r>
              <a:rPr lang="en-GB" dirty="0"/>
              <a:t>A major scale’s intervals ALWAYS go:</a:t>
            </a:r>
          </a:p>
          <a:p>
            <a:endParaRPr lang="en-GB" dirty="0"/>
          </a:p>
          <a:p>
            <a:pPr marL="360000" lvl="1"/>
            <a:r>
              <a:rPr lang="en-GB" dirty="0"/>
              <a:t>Note </a:t>
            </a:r>
            <a:r>
              <a:rPr lang="en-GB" dirty="0" err="1"/>
              <a:t>Note</a:t>
            </a:r>
            <a:r>
              <a:rPr lang="en-GB" dirty="0"/>
              <a:t> </a:t>
            </a:r>
            <a:r>
              <a:rPr lang="en-GB" dirty="0" err="1"/>
              <a:t>Note</a:t>
            </a:r>
            <a:r>
              <a:rPr lang="en-GB" dirty="0"/>
              <a:t>          </a:t>
            </a:r>
            <a:r>
              <a:rPr lang="en-GB" dirty="0" err="1"/>
              <a:t>Note</a:t>
            </a:r>
            <a:r>
              <a:rPr lang="en-GB" dirty="0"/>
              <a:t>  </a:t>
            </a:r>
            <a:r>
              <a:rPr lang="en-GB" dirty="0" err="1"/>
              <a:t>Note</a:t>
            </a:r>
            <a:r>
              <a:rPr lang="en-GB" dirty="0"/>
              <a:t>  </a:t>
            </a:r>
            <a:r>
              <a:rPr lang="en-GB" dirty="0" err="1"/>
              <a:t>Note</a:t>
            </a:r>
            <a:r>
              <a:rPr lang="en-GB" dirty="0"/>
              <a:t>  </a:t>
            </a:r>
            <a:r>
              <a:rPr lang="en-GB" dirty="0" err="1"/>
              <a:t>Note</a:t>
            </a:r>
            <a:r>
              <a:rPr lang="en-GB" dirty="0"/>
              <a:t>       </a:t>
            </a:r>
            <a:r>
              <a:rPr lang="en-GB" dirty="0" err="1"/>
              <a:t>Note</a:t>
            </a:r>
            <a:endParaRPr lang="en-GB" dirty="0"/>
          </a:p>
          <a:p>
            <a:pPr marL="360000" lvl="1"/>
            <a:endParaRPr lang="en-GB" sz="400" dirty="0"/>
          </a:p>
          <a:p>
            <a:pPr lvl="1"/>
            <a:r>
              <a:rPr lang="en-GB" dirty="0"/>
              <a:t>Tone, tone, semitone, tone, tone, tone, semitone</a:t>
            </a:r>
          </a:p>
          <a:p>
            <a:pPr lvl="1"/>
            <a:endParaRPr lang="en-GB" dirty="0"/>
          </a:p>
          <a:p>
            <a:r>
              <a:rPr lang="en-GB" dirty="0"/>
              <a:t>The frequency ratios and frequencies go:</a:t>
            </a:r>
          </a:p>
          <a:p>
            <a:pPr marL="360000" lvl="1"/>
            <a:r>
              <a:rPr lang="en-GB" dirty="0"/>
              <a:t>Note </a:t>
            </a:r>
            <a:r>
              <a:rPr lang="en-GB" dirty="0" err="1"/>
              <a:t>Note</a:t>
            </a:r>
            <a:r>
              <a:rPr lang="en-GB" dirty="0"/>
              <a:t> </a:t>
            </a:r>
            <a:r>
              <a:rPr lang="en-GB" dirty="0" err="1"/>
              <a:t>Note</a:t>
            </a:r>
            <a:r>
              <a:rPr lang="en-GB" dirty="0"/>
              <a:t>          </a:t>
            </a:r>
            <a:r>
              <a:rPr lang="en-GB" dirty="0" err="1"/>
              <a:t>Note</a:t>
            </a:r>
            <a:r>
              <a:rPr lang="en-GB" dirty="0"/>
              <a:t>  </a:t>
            </a:r>
            <a:r>
              <a:rPr lang="en-GB" dirty="0" err="1"/>
              <a:t>Note</a:t>
            </a:r>
            <a:r>
              <a:rPr lang="en-GB" dirty="0"/>
              <a:t>  </a:t>
            </a:r>
            <a:r>
              <a:rPr lang="en-GB" dirty="0" err="1"/>
              <a:t>Note</a:t>
            </a:r>
            <a:r>
              <a:rPr lang="en-GB" dirty="0"/>
              <a:t>  </a:t>
            </a:r>
            <a:r>
              <a:rPr lang="en-GB" dirty="0" err="1"/>
              <a:t>Note</a:t>
            </a:r>
            <a:r>
              <a:rPr lang="en-GB" dirty="0"/>
              <a:t>      </a:t>
            </a:r>
            <a:r>
              <a:rPr lang="en-GB" dirty="0" err="1"/>
              <a:t>Note</a:t>
            </a:r>
            <a:endParaRPr lang="en-GB" dirty="0"/>
          </a:p>
          <a:p>
            <a:r>
              <a:rPr lang="en-GB" dirty="0"/>
              <a:t>    1    9/8   5/4           4/3    3/2   5/3  15/8       2</a:t>
            </a:r>
          </a:p>
          <a:p>
            <a:r>
              <a:rPr lang="en-GB" sz="2400" dirty="0"/>
              <a:t>   256             320                          384                           512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26D2-C7A2-7AE4-F0D4-076C829E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Resonant lengths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002A7-3ABF-AED9-F311-CC884E09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6</a:t>
            </a:fld>
            <a:r>
              <a:rPr lang="en-US" altLang="en-US" dirty="0"/>
              <a:t> of 7 or 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B5921-217E-D237-E881-FEC651E2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40" y="1916832"/>
            <a:ext cx="8658160" cy="4248472"/>
          </a:xfrm>
        </p:spPr>
        <p:txBody>
          <a:bodyPr/>
          <a:lstStyle/>
          <a:p>
            <a:pPr marL="360000" lvl="1"/>
            <a:r>
              <a:rPr lang="en-GB" b="1" dirty="0"/>
              <a:t>Scale</a:t>
            </a:r>
          </a:p>
          <a:p>
            <a:pPr marL="360000" lvl="1"/>
            <a:r>
              <a:rPr lang="en-GB" dirty="0"/>
              <a:t>Note </a:t>
            </a:r>
            <a:r>
              <a:rPr lang="en-GB" dirty="0" err="1"/>
              <a:t>Note</a:t>
            </a:r>
            <a:r>
              <a:rPr lang="en-GB" dirty="0"/>
              <a:t> </a:t>
            </a:r>
            <a:r>
              <a:rPr lang="en-GB" dirty="0" err="1"/>
              <a:t>Note</a:t>
            </a:r>
            <a:r>
              <a:rPr lang="en-GB" dirty="0"/>
              <a:t>          </a:t>
            </a:r>
            <a:r>
              <a:rPr lang="en-GB" dirty="0" err="1"/>
              <a:t>Note</a:t>
            </a:r>
            <a:r>
              <a:rPr lang="en-GB" dirty="0"/>
              <a:t>  </a:t>
            </a:r>
            <a:r>
              <a:rPr lang="en-GB" dirty="0" err="1"/>
              <a:t>Note</a:t>
            </a:r>
            <a:r>
              <a:rPr lang="en-GB" dirty="0"/>
              <a:t>  </a:t>
            </a:r>
            <a:r>
              <a:rPr lang="en-GB" dirty="0" err="1"/>
              <a:t>Note</a:t>
            </a:r>
            <a:r>
              <a:rPr lang="en-GB" dirty="0"/>
              <a:t>  </a:t>
            </a:r>
            <a:r>
              <a:rPr lang="en-GB" dirty="0" err="1"/>
              <a:t>Note</a:t>
            </a:r>
            <a:r>
              <a:rPr lang="en-GB" dirty="0"/>
              <a:t>      </a:t>
            </a:r>
            <a:r>
              <a:rPr lang="en-GB" dirty="0" err="1"/>
              <a:t>Note</a:t>
            </a:r>
            <a:endParaRPr lang="en-GB" dirty="0"/>
          </a:p>
          <a:p>
            <a:r>
              <a:rPr lang="en-GB" dirty="0"/>
              <a:t>    1    9/8   5/4           4/3    3/2   5/3  15/8       2</a:t>
            </a:r>
          </a:p>
          <a:p>
            <a:r>
              <a:rPr lang="en-GB" sz="2400" dirty="0"/>
              <a:t>   256             320                         384                           512</a:t>
            </a:r>
          </a:p>
          <a:p>
            <a:endParaRPr lang="en-GB" sz="2400" dirty="0"/>
          </a:p>
          <a:p>
            <a:r>
              <a:rPr lang="en-GB" sz="2400" b="1" dirty="0"/>
              <a:t>Resonant length of vibrating element</a:t>
            </a:r>
          </a:p>
          <a:p>
            <a:r>
              <a:rPr lang="en-GB" dirty="0"/>
              <a:t>    1    8/9   4/5           3/4    2/3   3/5  8/15     ½</a:t>
            </a:r>
          </a:p>
          <a:p>
            <a:endParaRPr lang="en-GB" dirty="0"/>
          </a:p>
          <a:p>
            <a:r>
              <a:rPr lang="en-GB" dirty="0"/>
              <a:t>A string is simply ‘stopped’ to shorten it (demo)</a:t>
            </a:r>
          </a:p>
          <a:p>
            <a:r>
              <a:rPr lang="en-GB" dirty="0"/>
              <a:t>A pipe\tube is more complicated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643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DE26-7AFD-70B5-5F81-F3EFA822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Shortening the resonant of a tube\pipe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548340-B9AD-7741-9D53-FAD6175A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7</a:t>
            </a:fld>
            <a:r>
              <a:rPr lang="en-US" altLang="en-US" dirty="0"/>
              <a:t> of 8 or 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ACF01-0A11-3380-F8D6-398363763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all holes on a recorder are covered, the air column length = instrument length</a:t>
            </a:r>
          </a:p>
          <a:p>
            <a:endParaRPr lang="en-GB" dirty="0"/>
          </a:p>
          <a:p>
            <a:r>
              <a:rPr lang="en-GB" dirty="0"/>
              <a:t>Frequency = 330/length*2 (f/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Frequency = 330/0.5 = 660Hz</a:t>
            </a:r>
            <a:endParaRPr lang="en-GB" dirty="0"/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sz="2400" dirty="0">
                <a:hlinkClick r:id="rId2"/>
              </a:rPr>
              <a:t>https://www.flute-a-bec.com/acoustiquegb.html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03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What we have covered in this session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1CB5DD-6FAC-468E-8845-A8B857169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1916832"/>
            <a:ext cx="8316416" cy="43315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Different families of musical instrument and how they make sounds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Some physics of music scales and notes</a:t>
            </a:r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/>
              <a:t>Next time(s);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To be discussed (possibly from </a:t>
            </a:r>
            <a:r>
              <a:rPr lang="en-GB" altLang="en-US" dirty="0">
                <a:hlinkClick r:id="rId3" action="ppaction://hlinksldjump"/>
              </a:rPr>
              <a:t>this</a:t>
            </a:r>
            <a:r>
              <a:rPr lang="en-GB" altLang="en-US" dirty="0"/>
              <a:t>)</a:t>
            </a:r>
          </a:p>
          <a:p>
            <a:pPr lvl="1">
              <a:spcBef>
                <a:spcPts val="0"/>
              </a:spcBef>
            </a:pPr>
            <a:endParaRPr lang="en-GB" altLang="en-US" dirty="0"/>
          </a:p>
          <a:p>
            <a:pPr lvl="1">
              <a:spcBef>
                <a:spcPts val="0"/>
              </a:spcBef>
            </a:pPr>
            <a:endParaRPr lang="en-GB" altLang="en-US" dirty="0"/>
          </a:p>
          <a:p>
            <a:pPr lvl="1">
              <a:spcBef>
                <a:spcPts val="0"/>
              </a:spcBef>
            </a:pPr>
            <a:endParaRPr lang="en-GB" altLang="en-US" sz="1200" dirty="0"/>
          </a:p>
          <a:p>
            <a:pPr>
              <a:spcBef>
                <a:spcPts val="0"/>
              </a:spcBef>
            </a:pPr>
            <a:r>
              <a:rPr lang="en-GB" altLang="en-US" dirty="0"/>
              <a:t>‘Follow up’ learning materials at </a:t>
            </a:r>
            <a:r>
              <a:rPr lang="en-GB" altLang="en-US" dirty="0">
                <a:hlinkClick r:id="rId4"/>
              </a:rPr>
              <a:t>http://davethomaswebspace.org/U3A/SoeT/</a:t>
            </a:r>
            <a:r>
              <a:rPr lang="en-GB" altLang="en-US" dirty="0"/>
              <a:t> and there are lots of links in </a:t>
            </a:r>
            <a:r>
              <a:rPr lang="en-GB" altLang="en-US"/>
              <a:t>this presentation </a:t>
            </a: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8</a:t>
            </a:fld>
            <a:r>
              <a:rPr lang="en-US" altLang="en-US" i="1" dirty="0"/>
              <a:t> of 8 or so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5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5B93-7DB9-4902-887B-D5431916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final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21A05-AC77-4CC3-BD24-8D976AB4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4000" dirty="0"/>
          </a:p>
          <a:p>
            <a:pPr algn="ctr"/>
            <a:r>
              <a:rPr lang="en-GB" sz="4000" dirty="0"/>
              <a:t>Thank you!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It has been fun, so far.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D46A3-B6A9-4283-AA2B-B28309D97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9</a:t>
            </a:fld>
            <a:r>
              <a:rPr lang="en-US" altLang="en-US" i="1" dirty="0"/>
              <a:t> of  8 or so  </a:t>
            </a:r>
          </a:p>
        </p:txBody>
      </p:sp>
    </p:spTree>
    <p:extLst>
      <p:ext uri="{BB962C8B-B14F-4D97-AF65-F5344CB8AC3E}">
        <p14:creationId xmlns:p14="http://schemas.microsoft.com/office/powerpoint/2010/main" val="75705349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12230</TotalTime>
  <Words>807</Words>
  <Application>Microsoft Office PowerPoint</Application>
  <PresentationFormat>On-screen Show (4:3)</PresentationFormat>
  <Paragraphs>149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Century Gothic</vt:lpstr>
      <vt:lpstr>Times New Roman</vt:lpstr>
      <vt:lpstr>Vapor Trail</vt:lpstr>
      <vt:lpstr>Uttoxeter U3A – The physics of everyday things  Sound, noise and music (part 2)</vt:lpstr>
      <vt:lpstr>What we could cover (in 90 minutes or so)</vt:lpstr>
      <vt:lpstr>Different families of musical instruments</vt:lpstr>
      <vt:lpstr>The physics of musical scales</vt:lpstr>
      <vt:lpstr>Notes (intervals between them) in a scale</vt:lpstr>
      <vt:lpstr>Resonant lengths</vt:lpstr>
      <vt:lpstr>Shortening the resonant of a tube\pipe</vt:lpstr>
      <vt:lpstr>What we have covered in this session</vt:lpstr>
      <vt:lpstr>The final words</vt:lpstr>
      <vt:lpstr>12 semitones to an octave</vt:lpstr>
      <vt:lpstr>Possible things we could learn about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Analysis and Design</dc:title>
  <dc:creator>Fi &amp; Ian</dc:creator>
  <cp:lastModifiedBy>Dave Thomas</cp:lastModifiedBy>
  <cp:revision>518</cp:revision>
  <cp:lastPrinted>2022-01-20T21:25:03Z</cp:lastPrinted>
  <dcterms:created xsi:type="dcterms:W3CDTF">1999-11-07T17:03:45Z</dcterms:created>
  <dcterms:modified xsi:type="dcterms:W3CDTF">2022-12-01T23:01:27Z</dcterms:modified>
</cp:coreProperties>
</file>