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318" r:id="rId4"/>
    <p:sldId id="323" r:id="rId5"/>
    <p:sldId id="331" r:id="rId6"/>
    <p:sldId id="301" r:id="rId7"/>
    <p:sldId id="317" r:id="rId8"/>
    <p:sldId id="315" r:id="rId9"/>
    <p:sldId id="328" r:id="rId10"/>
    <p:sldId id="329" r:id="rId11"/>
    <p:sldId id="330" r:id="rId12"/>
    <p:sldId id="332" r:id="rId13"/>
    <p:sldId id="327" r:id="rId14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D82C1"/>
    <a:srgbClr val="009900"/>
    <a:srgbClr val="CC0000"/>
    <a:srgbClr val="FFFF00"/>
    <a:srgbClr val="F0EFE0"/>
    <a:srgbClr val="1F408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6410" autoAdjust="0"/>
  </p:normalViewPr>
  <p:slideViewPr>
    <p:cSldViewPr>
      <p:cViewPr varScale="1">
        <p:scale>
          <a:sx n="72" d="100"/>
          <a:sy n="72" d="100"/>
        </p:scale>
        <p:origin x="52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2556" y="5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>
            <a:extLst>
              <a:ext uri="{FF2B5EF4-FFF2-40B4-BE49-F238E27FC236}">
                <a16:creationId xmlns:a16="http://schemas.microsoft.com/office/drawing/2014/main" id="{B7C2F36F-9135-41AD-973E-E188DA78E36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39" name="Rectangle 3">
            <a:extLst>
              <a:ext uri="{FF2B5EF4-FFF2-40B4-BE49-F238E27FC236}">
                <a16:creationId xmlns:a16="http://schemas.microsoft.com/office/drawing/2014/main" id="{8363E85B-1732-4866-B316-91BBFC6EB44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0" name="Rectangle 4">
            <a:extLst>
              <a:ext uri="{FF2B5EF4-FFF2-40B4-BE49-F238E27FC236}">
                <a16:creationId xmlns:a16="http://schemas.microsoft.com/office/drawing/2014/main" id="{5F1BBA85-5F4B-4FD7-A815-8EBA8ADF15A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28741" name="Rectangle 5">
            <a:extLst>
              <a:ext uri="{FF2B5EF4-FFF2-40B4-BE49-F238E27FC236}">
                <a16:creationId xmlns:a16="http://schemas.microsoft.com/office/drawing/2014/main" id="{1E7B63AA-649D-4873-A235-AF61F7EAC37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B27624-291B-4C32-B52D-AE192C4742B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>
            <a:extLst>
              <a:ext uri="{FF2B5EF4-FFF2-40B4-BE49-F238E27FC236}">
                <a16:creationId xmlns:a16="http://schemas.microsoft.com/office/drawing/2014/main" id="{54E1F348-7A4D-4F39-B8E2-0C3EE1890F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3" name="Rectangle 3">
            <a:extLst>
              <a:ext uri="{FF2B5EF4-FFF2-40B4-BE49-F238E27FC236}">
                <a16:creationId xmlns:a16="http://schemas.microsoft.com/office/drawing/2014/main" id="{46A050BD-9547-43C0-A79E-D7248C4FED6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815A494-6B32-42D4-8910-81EE447C16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25" name="Rectangle 5">
            <a:extLst>
              <a:ext uri="{FF2B5EF4-FFF2-40B4-BE49-F238E27FC236}">
                <a16:creationId xmlns:a16="http://schemas.microsoft.com/office/drawing/2014/main" id="{802ED54D-0763-4081-A131-145E11E3497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96326" name="Rectangle 6">
            <a:extLst>
              <a:ext uri="{FF2B5EF4-FFF2-40B4-BE49-F238E27FC236}">
                <a16:creationId xmlns:a16="http://schemas.microsoft.com/office/drawing/2014/main" id="{04ADFD7F-4AE0-4F86-82F5-1E66D21EDC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96327" name="Rectangle 7">
            <a:extLst>
              <a:ext uri="{FF2B5EF4-FFF2-40B4-BE49-F238E27FC236}">
                <a16:creationId xmlns:a16="http://schemas.microsoft.com/office/drawing/2014/main" id="{A7AE2D67-9F7D-4D5C-8E80-8273D9E097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2BE4C8D-E702-4802-9615-43262712A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4176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209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C=</a:t>
            </a:r>
            <a:r>
              <a:rPr lang="en-GB" dirty="0" err="1"/>
              <a:t>λν</a:t>
            </a:r>
            <a:endParaRPr lang="en-GB" dirty="0"/>
          </a:p>
          <a:p>
            <a:r>
              <a:rPr lang="en-GB" dirty="0"/>
              <a:t>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4560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197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Wavelength, frequency, amplitude, time period. Frequency = number of waves (oscillations) per second. Middle C = 256 cps = </a:t>
            </a:r>
            <a:r>
              <a:rPr lang="en-GB" dirty="0" err="1"/>
              <a:t>Herz</a:t>
            </a:r>
            <a:r>
              <a:rPr lang="en-GB" dirty="0"/>
              <a:t>. Sound is compression wave: DEMO with device. Mains electricity in UK = 50 Hz. Mains ‘hum’. T = 1\f.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369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Draw a vibrating string!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BE4C8D-E702-4802-9615-43262712A790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7265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7D33D739-A35C-445C-B80A-1F78FA3D8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ACA188-49DB-492B-84C6-F3F90AF26F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2488" y="4324350"/>
            <a:ext cx="2297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20A23D-914E-442F-882C-0255F7BD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4324350"/>
            <a:ext cx="48799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A5BF96F-FBA2-44CB-950E-0F1CE8896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57900" y="1430338"/>
            <a:ext cx="21717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2A329E-2692-48B6-9C6E-D2967143D8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343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FB91CCEB-A4E3-4DD9-9BB5-2E6563A4D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73B3686-7501-4BA4-B2C8-62CFFB45C3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79413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E239FBB4-C62B-43AA-8B4E-831E2CED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6584E74A-73CF-46DA-BE50-B8366DF0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39FA4B9-93F9-49E7-A5E7-86A300CE512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31063939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BF4F3E4-C4C9-4FAB-8011-1CE04D4FF8B3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6BE8FC6-DC2D-431D-B332-66C9E0AEB11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C8769DA-BE70-47B5-BB74-E4EB5E75E66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AC9FCA4-A34E-46CF-B407-C1296C677557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1646210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352E65F9-892B-49DB-BE13-630F8BC9877A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1D32F84-8AB1-4112-986D-35962184F91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8AD9B60-1AF4-4729-9631-D984C12E03F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DFF4395A-F810-4AC1-BAC8-74793017375C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97282189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864427"/>
          </a:xfrm>
        </p:spPr>
        <p:txBody>
          <a:bodyPr>
            <a:normAutofit/>
          </a:bodyPr>
          <a:lstStyle>
            <a:lvl1pPr>
              <a:defRPr sz="2000" i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68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8CA2CF-E019-44CC-AF60-82F8D4FE52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‹#›</a:t>
            </a:fld>
            <a:r>
              <a:rPr lang="en-US" altLang="en-US" i="1" dirty="0"/>
              <a:t> of  6 or so  </a:t>
            </a:r>
          </a:p>
        </p:txBody>
      </p:sp>
    </p:spTree>
    <p:extLst>
      <p:ext uri="{BB962C8B-B14F-4D97-AF65-F5344CB8AC3E}">
        <p14:creationId xmlns:p14="http://schemas.microsoft.com/office/powerpoint/2010/main" val="366851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0-HD-BTM.png">
            <a:extLst>
              <a:ext uri="{FF2B5EF4-FFF2-40B4-BE49-F238E27FC236}">
                <a16:creationId xmlns:a16="http://schemas.microsoft.com/office/drawing/2014/main" id="{ADA217EA-7BAD-42A6-BE78-B912D2459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8CBCFA-FFE2-47E5-9C23-04E582584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46242E8-7A7C-4F1A-B73B-698F8C37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3725" y="381000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31A148-77D6-4C93-9861-D2F307951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B860E499-8379-4E0B-B1B0-1A14BA2427AD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67696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94BD97-452E-4A34-9D8D-4B3066362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7E571-3EE5-4DF3-944A-40A813F1D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19108F-FDE6-45BA-8295-8D72650A5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4424BB-28B5-4536-ABCB-2A7D922B46E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513208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1700" y="836712"/>
            <a:ext cx="6378575" cy="720080"/>
          </a:xfrm>
        </p:spPr>
        <p:txBody>
          <a:bodyPr>
            <a:normAutofit/>
          </a:bodyPr>
          <a:lstStyle>
            <a:lvl1pPr>
              <a:defRPr sz="2000" i="1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DEBDF4-80CB-4EF8-AE79-C5A59690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279190D-92F7-4D20-87A6-DAFDCB4B5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E097252-68F5-48FD-AB89-610AC4AC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 dirty="0"/>
              <a:t> of 6 or so</a:t>
            </a:r>
          </a:p>
        </p:txBody>
      </p:sp>
    </p:spTree>
    <p:extLst>
      <p:ext uri="{BB962C8B-B14F-4D97-AF65-F5344CB8AC3E}">
        <p14:creationId xmlns:p14="http://schemas.microsoft.com/office/powerpoint/2010/main" val="1767715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C8C890-38D6-4DAF-9F94-ADCCC9AA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AD7400-A339-42F8-A7AB-F36EB63B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EDBFC3-80D1-4060-A3A4-9E251A5B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F66C8B9E-A0A1-4264-A9FB-6D415EC9CA78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1574425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6A9734-E323-465D-8063-75813A63B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6358B3-CE1D-4887-AE9A-8C99EB944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72917D-1E30-4451-86F3-472A24EE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BA159C7-38EC-4A01-85E9-9D9B39015E5A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71497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24003E-C4DD-4A8C-BBBE-3C4CD445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84B4F8-1FD9-437E-A0B4-819DAF61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51C2E6-1B8D-4947-90C7-CA3ADD1CD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7A0947EC-A33A-4692-AC00-58BE9A30B550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42919963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-HD-BTM.png">
            <a:extLst>
              <a:ext uri="{FF2B5EF4-FFF2-40B4-BE49-F238E27FC236}">
                <a16:creationId xmlns:a16="http://schemas.microsoft.com/office/drawing/2014/main" id="{A7776516-1E56-4B9E-A80B-C2542D2F1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95863"/>
            <a:ext cx="9144000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E31BFF-773C-45D7-B8A8-0CE4124B70B2}"/>
              </a:ext>
            </a:extLst>
          </p:cNvPr>
          <p:cNvSpPr txBox="1"/>
          <p:nvPr/>
        </p:nvSpPr>
        <p:spPr>
          <a:xfrm>
            <a:off x="231775" y="808038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46BE55-66B6-4F16-A217-88A8F81E05A4}"/>
              </a:ext>
            </a:extLst>
          </p:cNvPr>
          <p:cNvSpPr txBox="1"/>
          <p:nvPr/>
        </p:nvSpPr>
        <p:spPr>
          <a:xfrm>
            <a:off x="8147050" y="30210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99E946F4-4EF9-4132-B024-E8E847DBA11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562600" y="381000"/>
            <a:ext cx="2182813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E269806-56BE-4E18-A639-7B210506DA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93725" y="379413"/>
            <a:ext cx="483076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021C216-ADB9-444A-93EE-31053896487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881938" y="381000"/>
            <a:ext cx="6683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0FF21F59-E649-4511-B411-81D8C053109E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  <p:extLst>
      <p:ext uri="{BB962C8B-B14F-4D97-AF65-F5344CB8AC3E}">
        <p14:creationId xmlns:p14="http://schemas.microsoft.com/office/powerpoint/2010/main" val="254688740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0-HD-TOP.png">
            <a:extLst>
              <a:ext uri="{FF2B5EF4-FFF2-40B4-BE49-F238E27FC236}">
                <a16:creationId xmlns:a16="http://schemas.microsoft.com/office/drawing/2014/main" id="{1648545C-A878-447D-ABBC-5C6FA88CDA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ACD1F7-BC05-4619-AAC9-03B8C090C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63588"/>
            <a:ext cx="6378575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1EA25-0B8A-48CB-BBB2-95BCCC984E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93725" y="2193925"/>
            <a:ext cx="79565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BDDE2-D3FC-46EA-8905-A86EBFC6D1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11913" y="6356350"/>
            <a:ext cx="2138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FF773-D1CE-4E9A-83E5-0DE965F015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3725" y="6356350"/>
            <a:ext cx="5681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EA030-9F3A-4613-871E-67BE4E6BB5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72250" y="381000"/>
            <a:ext cx="1978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 Slide </a:t>
            </a:r>
            <a:fld id="{A69C26F4-1170-4EC0-A540-6CD24211B842}" type="slidenum">
              <a:rPr lang="en-US" altLang="en-US" smtClean="0"/>
              <a:pPr>
                <a:defRPr/>
              </a:pPr>
              <a:t>‹#›</a:t>
            </a:fld>
            <a:r>
              <a:rPr lang="en-US" altLang="en-US"/>
              <a:t> of 17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47" r:id="rId4"/>
    <p:sldLayoutId id="2147483949" r:id="rId5"/>
    <p:sldLayoutId id="2147483951" r:id="rId6"/>
    <p:sldLayoutId id="2147483952" r:id="rId7"/>
    <p:sldLayoutId id="2147483953" r:id="rId8"/>
    <p:sldLayoutId id="2147483962" r:id="rId9"/>
    <p:sldLayoutId id="2147483963" r:id="rId10"/>
    <p:sldLayoutId id="2147483954" r:id="rId11"/>
    <p:sldLayoutId id="214748395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5">
        <p:tmplLst>
          <p:tmpl>
            <p:tnLst>
              <p:par>
                <p:cTn presetID="9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eInElderCourt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avethomaswebspace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tPFxLNBnyQ" TargetMode="External"/><Relationship Id="rId2" Type="http://schemas.openxmlformats.org/officeDocument/2006/relationships/hyperlink" Target="https://www.dailymotion.com/video/x7yq5n7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vethomaswebspace.org/U3A/SoeT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s://youtu.be/QOrrNM4md8c?t=15" TargetMode="External"/><Relationship Id="rId1" Type="http://schemas.openxmlformats.org/officeDocument/2006/relationships/slideLayout" Target="../slideLayouts/slideLayout5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E8BF349-CCA5-413B-84AC-5AA568925C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1412776"/>
            <a:ext cx="8568952" cy="108012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400" dirty="0"/>
              <a:t>Uttoxeter U3A – The physics of everyday things</a:t>
            </a:r>
            <a:br>
              <a:rPr lang="en-GB" sz="2400" dirty="0"/>
            </a:br>
            <a:br>
              <a:rPr lang="en-GB" sz="2400" dirty="0"/>
            </a:br>
            <a:r>
              <a:rPr lang="en-GB" sz="3600" cap="none" dirty="0"/>
              <a:t>Sound, noise and music</a:t>
            </a:r>
            <a:endParaRPr lang="en-US" altLang="en-US" sz="3600" dirty="0"/>
          </a:p>
        </p:txBody>
      </p:sp>
      <p:sp>
        <p:nvSpPr>
          <p:cNvPr id="565251" name="Rectangle 3">
            <a:extLst>
              <a:ext uri="{FF2B5EF4-FFF2-40B4-BE49-F238E27FC236}">
                <a16:creationId xmlns:a16="http://schemas.microsoft.com/office/drawing/2014/main" id="{B7F6EE65-BF41-4E18-9F8E-BEF8858F82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24175"/>
            <a:ext cx="6400800" cy="2087563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GB" altLang="en-US" sz="3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800" dirty="0"/>
              <a:t>Learning with the U3A with Dave Thomas</a:t>
            </a:r>
          </a:p>
          <a:p>
            <a:pPr algn="ctr" fontAlgn="auto">
              <a:spcAft>
                <a:spcPts val="0"/>
              </a:spcAft>
              <a:defRPr/>
            </a:pPr>
            <a:endParaRPr lang="en-GB" altLang="en-US" sz="2600" dirty="0"/>
          </a:p>
          <a:p>
            <a:pPr algn="ctr" fontAlgn="auto">
              <a:spcAft>
                <a:spcPts val="0"/>
              </a:spcAft>
              <a:defRPr/>
            </a:pPr>
            <a:r>
              <a:rPr lang="en-GB" altLang="en-US" sz="2900" dirty="0">
                <a:hlinkClick r:id="rId3"/>
              </a:rPr>
              <a:t>DaveInElderCourt@gmail.com</a:t>
            </a:r>
            <a:br>
              <a:rPr lang="en-GB" altLang="en-US" sz="2900" dirty="0"/>
            </a:br>
            <a:br>
              <a:rPr lang="en-GB" altLang="en-US" sz="2900" dirty="0"/>
            </a:br>
            <a:r>
              <a:rPr lang="en-GB" altLang="en-US" sz="2600" dirty="0">
                <a:hlinkClick r:id="rId4"/>
              </a:rPr>
              <a:t>https://davethomaswebspace.org</a:t>
            </a:r>
            <a:endParaRPr lang="en-GB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652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9C3E6-494B-53EC-3D65-1AEEA1D57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Resonant frequency of a vibrating string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47A6BB-E25C-A526-A1BE-8997985C9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10</a:t>
            </a:fld>
            <a:r>
              <a:rPr lang="en-US" altLang="en-US" dirty="0"/>
              <a:t> of 6 or so</a:t>
            </a:r>
          </a:p>
        </p:txBody>
      </p:sp>
      <p:pic>
        <p:nvPicPr>
          <p:cNvPr id="5" name="Picture 4" descr="Text">
            <a:extLst>
              <a:ext uri="{FF2B5EF4-FFF2-40B4-BE49-F238E27FC236}">
                <a16:creationId xmlns:a16="http://schemas.microsoft.com/office/drawing/2014/main" id="{BED98F23-ADED-5B6B-B521-64111AB51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7" y="4039477"/>
            <a:ext cx="8038568" cy="24703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75C31C-4BA3-E745-5862-3E06477420BE}"/>
              </a:ext>
            </a:extLst>
          </p:cNvPr>
          <p:cNvSpPr txBox="1"/>
          <p:nvPr/>
        </p:nvSpPr>
        <p:spPr>
          <a:xfrm>
            <a:off x="2047584" y="1676707"/>
            <a:ext cx="49006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C=</a:t>
            </a:r>
            <a:r>
              <a:rPr lang="en-GB" sz="2000" dirty="0" err="1"/>
              <a:t>λν</a:t>
            </a:r>
            <a:r>
              <a:rPr lang="en-GB" sz="2000" dirty="0"/>
              <a:t> ( C = lambda * nu) in other symbols</a:t>
            </a:r>
          </a:p>
          <a:p>
            <a:br>
              <a:rPr lang="en-GB" sz="2000" dirty="0"/>
            </a:br>
            <a:r>
              <a:rPr lang="en-GB" sz="2000" dirty="0"/>
              <a:t>is</a:t>
            </a:r>
          </a:p>
          <a:p>
            <a:endParaRPr lang="en-GB" sz="2000" dirty="0"/>
          </a:p>
          <a:p>
            <a:r>
              <a:rPr lang="en-GB" sz="2000" dirty="0"/>
              <a:t>v = </a:t>
            </a:r>
            <a:r>
              <a:rPr lang="en-GB" sz="2000" dirty="0" err="1"/>
              <a:t>fλ</a:t>
            </a:r>
            <a:r>
              <a:rPr lang="en-GB" sz="2000" dirty="0"/>
              <a:t>  (velocity, v = frequency, f * </a:t>
            </a:r>
            <a:r>
              <a:rPr lang="en-GB" sz="2000" dirty="0" err="1"/>
              <a:t>lamda</a:t>
            </a:r>
            <a:r>
              <a:rPr lang="en-GB" sz="2000" dirty="0"/>
              <a:t>)</a:t>
            </a:r>
          </a:p>
          <a:p>
            <a:endParaRPr lang="en-GB" sz="2000" dirty="0"/>
          </a:p>
          <a:p>
            <a:pPr algn="ctr"/>
            <a:r>
              <a:rPr lang="en-GB" sz="2000" dirty="0"/>
              <a:t>and v = </a:t>
            </a:r>
            <a:r>
              <a:rPr lang="en-GB" sz="2000" dirty="0">
                <a:cs typeface="Arial" panose="020B0604020202020204" pitchFamily="34" charset="0"/>
              </a:rPr>
              <a:t>√T/</a:t>
            </a:r>
            <a:r>
              <a:rPr lang="en-GB" sz="2000" dirty="0"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endParaRPr lang="en-GB" sz="2000" dirty="0"/>
          </a:p>
          <a:p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51C3B4-DF0E-58F8-45F8-3F819A30CDB9}"/>
              </a:ext>
            </a:extLst>
          </p:cNvPr>
          <p:cNvSpPr txBox="1"/>
          <p:nvPr/>
        </p:nvSpPr>
        <p:spPr>
          <a:xfrm>
            <a:off x="7703840" y="639633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hlinkClick r:id="rId4" action="ppaction://hlinksldjump"/>
              </a:rPr>
              <a:t>back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0603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0748B-6C56-50AF-9B82-06553DA8B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Waves in pipes</a:t>
            </a:r>
            <a:br>
              <a:rPr lang="en-GB" dirty="0"/>
            </a:b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D4EDAC-5440-FC6E-180E-BDFA5495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11</a:t>
            </a:fld>
            <a:r>
              <a:rPr lang="en-US" altLang="en-US" dirty="0"/>
              <a:t> of  6 or so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E8BE90-A45A-2B70-280F-FB16AB599826}"/>
              </a:ext>
            </a:extLst>
          </p:cNvPr>
          <p:cNvSpPr txBox="1"/>
          <p:nvPr/>
        </p:nvSpPr>
        <p:spPr>
          <a:xfrm>
            <a:off x="3104024" y="3236434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Draw pictures David!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80A307-0584-38C6-2D6E-8D47ED346C3E}"/>
              </a:ext>
            </a:extLst>
          </p:cNvPr>
          <p:cNvSpPr txBox="1"/>
          <p:nvPr/>
        </p:nvSpPr>
        <p:spPr>
          <a:xfrm>
            <a:off x="6300192" y="609607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896154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A197A-E88E-146D-0254-82F249D52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Possible things we could learn about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38DDEA-9920-14AD-2C1D-A10228B7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12</a:t>
            </a:fld>
            <a:r>
              <a:rPr lang="en-US" altLang="en-US"/>
              <a:t> of 6 or so</a:t>
            </a:r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8515AF-DFC6-5B6B-9FD1-82BD2A7E368E}"/>
              </a:ext>
            </a:extLst>
          </p:cNvPr>
          <p:cNvSpPr txBox="1"/>
          <p:nvPr/>
        </p:nvSpPr>
        <p:spPr>
          <a:xfrm>
            <a:off x="8010215" y="639633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hlinkClick r:id="rId2" action="ppaction://hlinksldjump"/>
              </a:rPr>
              <a:t>back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F2C5C-A943-19AE-302A-7B951DDB29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98" t="16547" r="21599" b="3875"/>
          <a:stretch/>
        </p:blipFill>
        <p:spPr>
          <a:xfrm>
            <a:off x="728715" y="1499209"/>
            <a:ext cx="7821560" cy="499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95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7DFC-FE22-6BAF-694E-32DD42D0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4FC5C-C492-109C-70CE-D1F136E5F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72816"/>
            <a:ext cx="8442136" cy="4824536"/>
          </a:xfrm>
        </p:spPr>
        <p:txBody>
          <a:bodyPr/>
          <a:lstStyle/>
          <a:p>
            <a:r>
              <a:rPr lang="en-GB" dirty="0"/>
              <a:t>Chambers, 2014	Chambers 21st Century Dictionary, 13</a:t>
            </a:r>
            <a:r>
              <a:rPr lang="en-GB" baseline="30000" dirty="0"/>
              <a:t>th</a:t>
            </a:r>
            <a:r>
              <a:rPr lang="en-GB" dirty="0"/>
              <a:t> Edition, Chambers, Edinburgh.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4BD90-952A-1B65-544B-D904B15D36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13</a:t>
            </a:fld>
            <a:r>
              <a:rPr lang="en-US" altLang="en-US" i="1" dirty="0"/>
              <a:t> of  6 or so  </a:t>
            </a:r>
          </a:p>
        </p:txBody>
      </p:sp>
    </p:spTree>
    <p:extLst>
      <p:ext uri="{BB962C8B-B14F-4D97-AF65-F5344CB8AC3E}">
        <p14:creationId xmlns:p14="http://schemas.microsoft.com/office/powerpoint/2010/main" val="293353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E9F3884-0F1A-434B-BE10-26F9C4D88C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dirty="0"/>
              <a:t>What we could cover (in 90 minutes or so)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F3A6627-C777-4B9C-834D-5CDE1EB6F9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676456" cy="515778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A brief resumé of what’s been mentioned so far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An exploration of: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Thermodynamics (heat) 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Atomic structure and </a:t>
            </a:r>
            <a:r>
              <a:rPr lang="en-GB" altLang="en-US" dirty="0" err="1"/>
              <a:t>electricities</a:t>
            </a:r>
            <a:endParaRPr lang="en-GB" altLang="en-US" dirty="0"/>
          </a:p>
          <a:p>
            <a:pPr lvl="2">
              <a:spcBef>
                <a:spcPts val="0"/>
              </a:spcBef>
            </a:pPr>
            <a:r>
              <a:rPr lang="en-GB" altLang="en-US" dirty="0"/>
              <a:t>Forces, flight and jet engines</a:t>
            </a:r>
          </a:p>
          <a:p>
            <a:pPr lvl="2"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This time and onward: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Sound, noise and music which are mostly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Vibrations and waves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Different families of musical instrument</a:t>
            </a:r>
          </a:p>
          <a:p>
            <a:pPr lvl="2">
              <a:spcBef>
                <a:spcPts val="0"/>
              </a:spcBef>
            </a:pPr>
            <a:endParaRPr lang="en-GB" altLang="en-US" dirty="0"/>
          </a:p>
          <a:p>
            <a:pPr lvl="1">
              <a:spcBef>
                <a:spcPts val="0"/>
              </a:spcBef>
            </a:pPr>
            <a:r>
              <a:rPr lang="en-GB" altLang="en-US" dirty="0"/>
              <a:t>A quick look forward to further learning</a:t>
            </a:r>
          </a:p>
          <a:p>
            <a:pPr lvl="2">
              <a:spcBef>
                <a:spcPts val="0"/>
              </a:spcBef>
            </a:pPr>
            <a:r>
              <a:rPr lang="en-GB" altLang="en-US" dirty="0"/>
              <a:t>Other topics, tba</a:t>
            </a:r>
          </a:p>
          <a:p>
            <a:pPr lvl="1"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  <a:p>
            <a:pPr>
              <a:spcBef>
                <a:spcPts val="0"/>
              </a:spcBef>
            </a:pPr>
            <a:r>
              <a:rPr lang="en-GB" altLang="en-US" dirty="0"/>
              <a:t>Your knowledge and questions as we go please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BFFC8D47-6DE7-474C-A2C4-74D5E53D3E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/>
              <a:t>2</a:t>
            </a:fld>
            <a:r>
              <a:rPr lang="en-US" altLang="en-US" i="1" dirty="0"/>
              <a:t> of  6 or so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B1B90-4060-3706-CAED-3A73157A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Sound, noise and music?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E2AB4-AD5D-31AF-F291-227AE907F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700808"/>
            <a:ext cx="7955280" cy="4896544"/>
          </a:xfrm>
        </p:spPr>
        <p:txBody>
          <a:bodyPr/>
          <a:lstStyle/>
          <a:p>
            <a:pPr lvl="1"/>
            <a:r>
              <a:rPr lang="en-GB" dirty="0"/>
              <a:t>Sound is:</a:t>
            </a:r>
          </a:p>
          <a:p>
            <a:pPr lvl="2"/>
            <a:r>
              <a:rPr lang="en-GB" b="1" i="1" dirty="0"/>
              <a:t>1 physics</a:t>
            </a:r>
            <a:r>
              <a:rPr lang="en-GB" dirty="0"/>
              <a:t> periodic vibrations that are propagated through a medium, </a:t>
            </a:r>
            <a:r>
              <a:rPr lang="en-GB" dirty="0" err="1"/>
              <a:t>eg</a:t>
            </a:r>
            <a:r>
              <a:rPr lang="en-GB" dirty="0"/>
              <a:t> air, as pressure waves, so that the medium is displaced from its equilibrium state. </a:t>
            </a:r>
            <a:br>
              <a:rPr lang="en-GB" dirty="0"/>
            </a:br>
            <a:r>
              <a:rPr lang="en-GB" b="1" dirty="0"/>
              <a:t>2</a:t>
            </a:r>
            <a:r>
              <a:rPr lang="en-GB" dirty="0"/>
              <a:t> the noise that is heard as a result of such periodic vibrations. (</a:t>
            </a:r>
            <a:r>
              <a:rPr lang="en-GB" dirty="0">
                <a:hlinkClick r:id="rId2" action="ppaction://hlinksldjump"/>
              </a:rPr>
              <a:t>Chambers, 2014</a:t>
            </a:r>
            <a:r>
              <a:rPr lang="en-GB" dirty="0"/>
              <a:t>)</a:t>
            </a:r>
          </a:p>
          <a:p>
            <a:pPr lvl="2"/>
            <a:endParaRPr lang="en-GB" sz="1000" dirty="0"/>
          </a:p>
          <a:p>
            <a:pPr lvl="1"/>
            <a:r>
              <a:rPr lang="en-GB" dirty="0"/>
              <a:t>Noise is:</a:t>
            </a:r>
          </a:p>
          <a:p>
            <a:pPr lvl="2"/>
            <a:r>
              <a:rPr lang="en-GB" b="1" dirty="0"/>
              <a:t>1</a:t>
            </a:r>
            <a:r>
              <a:rPr lang="en-GB" dirty="0"/>
              <a:t> a sound. </a:t>
            </a:r>
            <a:r>
              <a:rPr lang="en-GB" b="1" dirty="0"/>
              <a:t>2</a:t>
            </a:r>
            <a:r>
              <a:rPr lang="en-GB" dirty="0"/>
              <a:t> a harsh disagreeable sound, or such sound; a din.</a:t>
            </a:r>
          </a:p>
          <a:p>
            <a:pPr lvl="2"/>
            <a:endParaRPr lang="en-GB" sz="1000" dirty="0"/>
          </a:p>
          <a:p>
            <a:pPr lvl="1"/>
            <a:r>
              <a:rPr lang="en-GB" dirty="0"/>
              <a:t>Music is:</a:t>
            </a:r>
          </a:p>
          <a:p>
            <a:pPr lvl="2"/>
            <a:r>
              <a:rPr lang="en-GB" b="1" dirty="0"/>
              <a:t>1</a:t>
            </a:r>
            <a:r>
              <a:rPr lang="en-GB" dirty="0"/>
              <a:t> the art of making sound in a rhythmically organised, harmonious form, either sung or produced with instruments, and usually communicating some idea or emotion. </a:t>
            </a:r>
            <a:r>
              <a:rPr lang="en-GB" b="1" dirty="0"/>
              <a:t>2</a:t>
            </a:r>
            <a:r>
              <a:rPr lang="en-GB" dirty="0"/>
              <a:t> such sound, especially that produced by instruments. (</a:t>
            </a:r>
            <a:r>
              <a:rPr lang="en-GB" dirty="0">
                <a:hlinkClick r:id="rId3" action="ppaction://hlinksldjump"/>
              </a:rPr>
              <a:t>Chambers, 2014</a:t>
            </a:r>
            <a:r>
              <a:rPr lang="en-GB" dirty="0"/>
              <a:t>)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9F642-71E9-AE14-FC68-6BA5485546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3</a:t>
            </a:fld>
            <a:r>
              <a:rPr lang="en-US" altLang="en-US" i="1" dirty="0"/>
              <a:t> of  6 or so  </a:t>
            </a:r>
          </a:p>
        </p:txBody>
      </p:sp>
    </p:spTree>
    <p:extLst>
      <p:ext uri="{BB962C8B-B14F-4D97-AF65-F5344CB8AC3E}">
        <p14:creationId xmlns:p14="http://schemas.microsoft.com/office/powerpoint/2010/main" val="16165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D3B3F-7D80-DFF4-3CFB-9D5063B1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Sound as a wave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5949-906D-3DE8-9B20-844BF1BD8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1916832"/>
            <a:ext cx="7955280" cy="4320480"/>
          </a:xfrm>
        </p:spPr>
        <p:txBody>
          <a:bodyPr/>
          <a:lstStyle/>
          <a:p>
            <a:r>
              <a:rPr lang="en-GB" dirty="0"/>
              <a:t>The physics of musical sounds; vibrations and waves</a:t>
            </a:r>
          </a:p>
          <a:p>
            <a:r>
              <a:rPr lang="en-GB" dirty="0">
                <a:hlinkClick r:id="rId3" action="ppaction://hlinksldjump"/>
              </a:rPr>
              <a:t>Waves generally</a:t>
            </a:r>
            <a:r>
              <a:rPr lang="en-GB" dirty="0"/>
              <a:t> (standing and travelling)</a:t>
            </a:r>
          </a:p>
          <a:p>
            <a:pPr lvl="1"/>
            <a:r>
              <a:rPr lang="en-GB" dirty="0"/>
              <a:t>C=</a:t>
            </a:r>
            <a:r>
              <a:rPr lang="en-GB" dirty="0" err="1"/>
              <a:t>λν</a:t>
            </a:r>
            <a:r>
              <a:rPr lang="en-GB" dirty="0"/>
              <a:t> (or v = </a:t>
            </a:r>
            <a:r>
              <a:rPr lang="en-GB" dirty="0" err="1"/>
              <a:t>fλ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 ν (f) ≈ pitch of a note</a:t>
            </a:r>
          </a:p>
          <a:p>
            <a:r>
              <a:rPr lang="en-GB" dirty="0"/>
              <a:t>Waves in strings</a:t>
            </a:r>
          </a:p>
          <a:p>
            <a:pPr lvl="1"/>
            <a:r>
              <a:rPr lang="en-GB" dirty="0">
                <a:hlinkClick r:id="rId4" action="ppaction://hlinksldjump"/>
              </a:rPr>
              <a:t>Open strings</a:t>
            </a:r>
            <a:r>
              <a:rPr lang="en-GB" dirty="0"/>
              <a:t> and frequency</a:t>
            </a:r>
          </a:p>
          <a:p>
            <a:pPr lvl="1"/>
            <a:r>
              <a:rPr lang="en-GB" dirty="0"/>
              <a:t>Stopped strings</a:t>
            </a:r>
          </a:p>
          <a:p>
            <a:r>
              <a:rPr lang="en-GB" dirty="0"/>
              <a:t>Waves in pipes</a:t>
            </a:r>
          </a:p>
          <a:p>
            <a:pPr lvl="1"/>
            <a:r>
              <a:rPr lang="en-GB" dirty="0"/>
              <a:t>Open pipes</a:t>
            </a:r>
          </a:p>
          <a:p>
            <a:pPr lvl="1"/>
            <a:r>
              <a:rPr lang="en-GB" dirty="0"/>
              <a:t>Closed pipes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3B5C8-4DEF-8797-7A36-BCE2866FAE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4</a:t>
            </a:fld>
            <a:r>
              <a:rPr lang="en-US" altLang="en-US" i="1" dirty="0"/>
              <a:t> of  6 or so  </a:t>
            </a:r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2FA0794E-0B66-723F-18DB-129F55F81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23" y="4481736"/>
            <a:ext cx="3645277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1CB07-532E-80F8-414D-2EAE75E14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215" y="574651"/>
            <a:ext cx="6378575" cy="720080"/>
          </a:xfrm>
        </p:spPr>
        <p:txBody>
          <a:bodyPr/>
          <a:lstStyle/>
          <a:p>
            <a:r>
              <a:rPr lang="en-GB" dirty="0"/>
              <a:t>Different families of musical instruments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D782EA-DEF1-0409-9711-56E497F73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5</a:t>
            </a:fld>
            <a:r>
              <a:rPr lang="en-US" altLang="en-US" dirty="0"/>
              <a:t> of 6 or so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9E988D-5AF0-2BA0-4C0B-47D0AB3E5EB8}"/>
              </a:ext>
            </a:extLst>
          </p:cNvPr>
          <p:cNvSpPr txBox="1">
            <a:spLocks noChangeArrowheads="1"/>
          </p:cNvSpPr>
          <p:nvPr/>
        </p:nvSpPr>
        <p:spPr>
          <a:xfrm>
            <a:off x="287016" y="1294731"/>
            <a:ext cx="9181528" cy="5157787"/>
          </a:xfrm>
          <a:prstGeom prst="rect">
            <a:avLst/>
          </a:prstGeom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altLang="en-US" dirty="0"/>
              <a:t>Stringed instruments (vibrating string(s) of varying length)</a:t>
            </a:r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Brass instruments (open pipes, mouthpiece vibration, variable length of pipe)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Trumpet, trombone, tuba, E flat bass, B flat bass, euphonium etc)</a:t>
            </a:r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Woodwind (closed pipes)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 err="1"/>
              <a:t>Picolo</a:t>
            </a:r>
            <a:r>
              <a:rPr lang="en-GB" altLang="en-US" dirty="0"/>
              <a:t>, flute, recorders etc</a:t>
            </a:r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Reed </a:t>
            </a:r>
            <a:r>
              <a:rPr lang="en-GB" altLang="en-US" dirty="0" err="1"/>
              <a:t>instrumants</a:t>
            </a:r>
            <a:r>
              <a:rPr lang="en-GB" altLang="en-US" dirty="0"/>
              <a:t> (vibrating reed and closed pipe)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clarinet, oboe, bassoon, </a:t>
            </a:r>
            <a:r>
              <a:rPr lang="en-GB" altLang="en-US" dirty="0" err="1"/>
              <a:t>saxaphones</a:t>
            </a:r>
            <a:r>
              <a:rPr lang="en-GB" altLang="en-US" dirty="0"/>
              <a:t> etc</a:t>
            </a:r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Percussion (tuned or not; hitting things)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Drums, xylophone, glockenspiel, triangle etc</a:t>
            </a:r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Keyboard (piano, organ, </a:t>
            </a:r>
            <a:r>
              <a:rPr lang="en-GB" altLang="en-US" dirty="0" err="1"/>
              <a:t>accordian</a:t>
            </a:r>
            <a:r>
              <a:rPr lang="en-GB" altLang="en-US" dirty="0"/>
              <a:t> etc)</a:t>
            </a:r>
          </a:p>
          <a:p>
            <a:pPr lvl="1"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Weird</a:t>
            </a:r>
          </a:p>
          <a:p>
            <a:pPr lvl="1" eaLnBrk="1" hangingPunct="1">
              <a:spcBef>
                <a:spcPts val="0"/>
              </a:spcBef>
            </a:pPr>
            <a:r>
              <a:rPr lang="en-GB" altLang="en-US" dirty="0"/>
              <a:t>The </a:t>
            </a:r>
            <a:r>
              <a:rPr lang="en-GB" altLang="en-US" dirty="0">
                <a:hlinkClick r:id="rId2"/>
              </a:rPr>
              <a:t>theremin</a:t>
            </a:r>
            <a:r>
              <a:rPr lang="en-GB" altLang="en-US" dirty="0"/>
              <a:t> which is really weird when </a:t>
            </a:r>
            <a:r>
              <a:rPr lang="en-GB" altLang="en-US" dirty="0">
                <a:hlinkClick r:id="rId3"/>
              </a:rPr>
              <a:t>performing ‘Ocean’</a:t>
            </a: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endParaRPr lang="en-GB" altLang="en-US" dirty="0"/>
          </a:p>
          <a:p>
            <a:pPr eaLnBrk="1" hangingPunct="1">
              <a:spcBef>
                <a:spcPts val="0"/>
              </a:spcBef>
            </a:pPr>
            <a:r>
              <a:rPr lang="en-GB" altLang="en-US" dirty="0"/>
              <a:t>Your knowledge and questions as we go please</a:t>
            </a:r>
          </a:p>
        </p:txBody>
      </p:sp>
    </p:spTree>
    <p:extLst>
      <p:ext uri="{BB962C8B-B14F-4D97-AF65-F5344CB8AC3E}">
        <p14:creationId xmlns:p14="http://schemas.microsoft.com/office/powerpoint/2010/main" val="40315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74301C1-78D9-4DBF-8843-6990421EDB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3588"/>
            <a:ext cx="6378575" cy="8651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dirty="0"/>
              <a:t>What we have covered in this session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11CB5DD-6FAC-468E-8845-A8B8571698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916832"/>
            <a:ext cx="8316416" cy="433156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GB" altLang="en-US" dirty="0"/>
              <a:t>Sound, noise and music which are mostly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Vibrations and waves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Different families of musical instrument</a:t>
            </a:r>
          </a:p>
          <a:p>
            <a:pPr>
              <a:spcBef>
                <a:spcPts val="0"/>
              </a:spcBef>
            </a:pPr>
            <a:r>
              <a:rPr lang="en-GB" altLang="en-US" dirty="0"/>
              <a:t>Next time;</a:t>
            </a:r>
          </a:p>
          <a:p>
            <a:pPr lvl="1">
              <a:spcBef>
                <a:spcPts val="0"/>
              </a:spcBef>
            </a:pPr>
            <a:r>
              <a:rPr lang="en-GB" altLang="en-US" dirty="0"/>
              <a:t>To be discussed (possibly from </a:t>
            </a:r>
            <a:r>
              <a:rPr lang="en-GB" altLang="en-US" dirty="0">
                <a:hlinkClick r:id="rId3" action="ppaction://hlinksldjump"/>
              </a:rPr>
              <a:t>this</a:t>
            </a:r>
            <a:r>
              <a:rPr lang="en-GB" altLang="en-US" dirty="0"/>
              <a:t>)</a:t>
            </a:r>
          </a:p>
          <a:p>
            <a:pPr lvl="1">
              <a:spcBef>
                <a:spcPts val="0"/>
              </a:spcBef>
            </a:pPr>
            <a:endParaRPr lang="en-GB" altLang="en-US" dirty="0"/>
          </a:p>
          <a:p>
            <a:pPr lvl="1">
              <a:spcBef>
                <a:spcPts val="0"/>
              </a:spcBef>
            </a:pPr>
            <a:endParaRPr lang="en-GB" altLang="en-US" dirty="0"/>
          </a:p>
          <a:p>
            <a:pPr lvl="1">
              <a:spcBef>
                <a:spcPts val="0"/>
              </a:spcBef>
            </a:pPr>
            <a:endParaRPr lang="en-GB" altLang="en-US" sz="1200" dirty="0"/>
          </a:p>
          <a:p>
            <a:pPr>
              <a:spcBef>
                <a:spcPts val="0"/>
              </a:spcBef>
            </a:pPr>
            <a:r>
              <a:rPr lang="en-GB" altLang="en-US" dirty="0"/>
              <a:t>‘Follow up’ learning materials at </a:t>
            </a:r>
            <a:r>
              <a:rPr lang="en-GB" altLang="en-US" dirty="0">
                <a:hlinkClick r:id="rId4"/>
              </a:rPr>
              <a:t>http://davethomaswebspace.org/U3A/SoeT/</a:t>
            </a:r>
            <a:endParaRPr lang="en-GB" altLang="en-US" dirty="0"/>
          </a:p>
          <a:p>
            <a:pPr>
              <a:spcBef>
                <a:spcPts val="0"/>
              </a:spcBef>
            </a:pPr>
            <a:endParaRPr lang="en-GB" altLang="en-US" dirty="0"/>
          </a:p>
        </p:txBody>
      </p:sp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8DC064DF-09E8-42B8-BD95-E5B3D64F42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6</a:t>
            </a:fld>
            <a:r>
              <a:rPr lang="en-US" altLang="en-US" i="1" dirty="0"/>
              <a:t> of  6 or so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53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75B93-7DB9-4902-887B-D5431916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final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21A05-AC77-4CC3-BD24-8D976AB49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4000" dirty="0"/>
          </a:p>
          <a:p>
            <a:pPr algn="ctr"/>
            <a:r>
              <a:rPr lang="en-GB" sz="4000" dirty="0"/>
              <a:t>Thank you!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It has been fun, so far.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4D46A3-B6A9-4283-AA2B-B28309D97E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</a:t>
            </a:r>
            <a:r>
              <a:rPr lang="en-US" altLang="en-US" i="1" dirty="0"/>
              <a:t>Slide </a:t>
            </a:r>
            <a:fld id="{E77E63EC-BE00-4D6A-A3A1-2FD93BFDEF07}" type="slidenum">
              <a:rPr lang="en-US" altLang="en-US" i="1" smtClean="0"/>
              <a:pPr>
                <a:defRPr/>
              </a:pPr>
              <a:t>7</a:t>
            </a:fld>
            <a:r>
              <a:rPr lang="en-US" altLang="en-US" i="1" dirty="0"/>
              <a:t> of  6 or so  </a:t>
            </a:r>
          </a:p>
        </p:txBody>
      </p:sp>
    </p:spTree>
    <p:extLst>
      <p:ext uri="{BB962C8B-B14F-4D97-AF65-F5344CB8AC3E}">
        <p14:creationId xmlns:p14="http://schemas.microsoft.com/office/powerpoint/2010/main" val="757053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18C5-EE15-4B49-80EF-7BC96F18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763588"/>
            <a:ext cx="8082731" cy="649188"/>
          </a:xfrm>
        </p:spPr>
        <p:txBody>
          <a:bodyPr>
            <a:normAutofit/>
          </a:bodyPr>
          <a:lstStyle/>
          <a:p>
            <a:r>
              <a:rPr lang="en-GB" sz="2000" cap="none" dirty="0"/>
              <a:t>A generic (sine) wave: 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λ (lambda)</a:t>
            </a:r>
            <a:r>
              <a:rPr lang="en-GB" sz="2000" cap="none" dirty="0"/>
              <a:t>, </a:t>
            </a:r>
            <a:r>
              <a:rPr lang="el-GR" sz="2000" cap="none" dirty="0">
                <a:latin typeface="Arial" panose="020B0604020202020204" pitchFamily="34" charset="0"/>
                <a:cs typeface="Arial" panose="020B0604020202020204" pitchFamily="34" charset="0"/>
              </a:rPr>
              <a:t>ν</a:t>
            </a:r>
            <a:r>
              <a:rPr lang="en-GB" sz="2000" cap="non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400" cap="none" dirty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r>
              <a:rPr lang="en-GB" sz="20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2000" cap="none" dirty="0"/>
              <a:t>, a, T</a:t>
            </a:r>
            <a:r>
              <a:rPr lang="en-GB" sz="2000" dirty="0"/>
              <a:t>.</a:t>
            </a:r>
            <a:endParaRPr lang="en-GB" sz="2000" cap="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4853B-12C3-4ED3-95D2-34F5EE22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8</a:t>
            </a:fld>
            <a:r>
              <a:rPr lang="en-US" altLang="en-US" dirty="0"/>
              <a:t> of 6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A60857A2-1346-FB83-AAF3-7955B5503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30239"/>
            <a:ext cx="6192688" cy="506912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22E32F4-19F0-0BA7-01D5-CCB746281F0F}"/>
              </a:ext>
            </a:extLst>
          </p:cNvPr>
          <p:cNvGrpSpPr/>
          <p:nvPr/>
        </p:nvGrpSpPr>
        <p:grpSpPr>
          <a:xfrm>
            <a:off x="2411760" y="2618451"/>
            <a:ext cx="3384376" cy="2980081"/>
            <a:chOff x="2411760" y="2618451"/>
            <a:chExt cx="3384376" cy="29800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AD7116-5071-3752-E904-876C6DDC1B45}"/>
                </a:ext>
              </a:extLst>
            </p:cNvPr>
            <p:cNvSpPr txBox="1"/>
            <p:nvPr/>
          </p:nvSpPr>
          <p:spPr>
            <a:xfrm>
              <a:off x="2411760" y="2636912"/>
              <a:ext cx="7920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peak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7885F4-A483-B2CA-BC88-B5DAF0876812}"/>
                </a:ext>
              </a:extLst>
            </p:cNvPr>
            <p:cNvSpPr txBox="1"/>
            <p:nvPr/>
          </p:nvSpPr>
          <p:spPr>
            <a:xfrm>
              <a:off x="3131840" y="5229200"/>
              <a:ext cx="864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trough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D2A276A-6084-70A3-F73F-364C6DAC93E3}"/>
                </a:ext>
              </a:extLst>
            </p:cNvPr>
            <p:cNvGrpSpPr/>
            <p:nvPr/>
          </p:nvGrpSpPr>
          <p:grpSpPr>
            <a:xfrm>
              <a:off x="4211960" y="2618451"/>
              <a:ext cx="1584176" cy="382447"/>
              <a:chOff x="4211960" y="2618451"/>
              <a:chExt cx="1584176" cy="382447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58922068-0435-4719-6C68-F436ED5B4928}"/>
                  </a:ext>
                </a:extLst>
              </p:cNvPr>
              <p:cNvCxnSpPr/>
              <p:nvPr/>
            </p:nvCxnSpPr>
            <p:spPr>
              <a:xfrm>
                <a:off x="4211960" y="2974668"/>
                <a:ext cx="1584176" cy="26230"/>
              </a:xfrm>
              <a:prstGeom prst="straightConnector1">
                <a:avLst/>
              </a:prstGeom>
              <a:ln w="158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09A2FDA-BEC2-7318-A5B4-2E4F041BD7C1}"/>
                  </a:ext>
                </a:extLst>
              </p:cNvPr>
              <p:cNvSpPr txBox="1"/>
              <p:nvPr/>
            </p:nvSpPr>
            <p:spPr>
              <a:xfrm>
                <a:off x="4355976" y="2618451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1"/>
                    </a:solidFill>
                  </a:rPr>
                  <a:t>wavelength</a:t>
                </a:r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214FF9A-FEDA-0525-CA50-BC4B84A34E23}"/>
              </a:ext>
            </a:extLst>
          </p:cNvPr>
          <p:cNvSpPr txBox="1"/>
          <p:nvPr/>
        </p:nvSpPr>
        <p:spPr>
          <a:xfrm>
            <a:off x="7956376" y="609329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4" action="ppaction://hlinksldjump"/>
              </a:rPr>
              <a:t>back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8952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4C00-AB30-6634-E71D-F6B9067BA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620688"/>
            <a:ext cx="6378575" cy="9361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2000" i="1" cap="none" dirty="0">
                <a:hlinkClick r:id="rId2"/>
              </a:rPr>
              <a:t>Waves in open strings</a:t>
            </a:r>
            <a:endParaRPr lang="en-GB" sz="2000" i="1" cap="non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B0D37-1586-01D4-FD6F-123811B95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 Slide </a:t>
            </a:r>
            <a:fld id="{1E9A2CEA-555D-4979-B011-325682A2986E}" type="slidenum">
              <a:rPr lang="en-US" altLang="en-US" smtClean="0"/>
              <a:pPr>
                <a:defRPr/>
              </a:pPr>
              <a:t>9</a:t>
            </a:fld>
            <a:r>
              <a:rPr lang="en-US" altLang="en-US" dirty="0"/>
              <a:t> of  6 or so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22CAE4-F9EA-E849-4F74-135917A38DE1}"/>
              </a:ext>
            </a:extLst>
          </p:cNvPr>
          <p:cNvGrpSpPr/>
          <p:nvPr/>
        </p:nvGrpSpPr>
        <p:grpSpPr>
          <a:xfrm>
            <a:off x="519976" y="1484784"/>
            <a:ext cx="8624024" cy="5007422"/>
            <a:chOff x="519976" y="1484784"/>
            <a:chExt cx="8624024" cy="500742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8A39F4FF-B1B1-3261-DF3D-D641839E20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69" y="1484784"/>
              <a:ext cx="7778662" cy="45293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DFBFFB1-227D-1737-5342-0590B11B85F2}"/>
                </a:ext>
              </a:extLst>
            </p:cNvPr>
            <p:cNvSpPr txBox="1"/>
            <p:nvPr/>
          </p:nvSpPr>
          <p:spPr>
            <a:xfrm>
              <a:off x="519976" y="6122874"/>
              <a:ext cx="8624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The magical relationship between frequency and octaves (and thus scales)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9BB7AF3-C753-E2E7-A76C-3734561FA79F}"/>
              </a:ext>
            </a:extLst>
          </p:cNvPr>
          <p:cNvSpPr txBox="1"/>
          <p:nvPr/>
        </p:nvSpPr>
        <p:spPr>
          <a:xfrm>
            <a:off x="8244408" y="6237312"/>
            <a:ext cx="89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4" action="ppaction://hlinksldjump"/>
              </a:rPr>
              <a:t>back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871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11752</TotalTime>
  <Words>746</Words>
  <Application>Microsoft Office PowerPoint</Application>
  <PresentationFormat>On-screen Show (4:3)</PresentationFormat>
  <Paragraphs>143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Century Gothic</vt:lpstr>
      <vt:lpstr>Times New Roman</vt:lpstr>
      <vt:lpstr>Vapor Trail</vt:lpstr>
      <vt:lpstr>Uttoxeter U3A – The physics of everyday things  Sound, noise and music</vt:lpstr>
      <vt:lpstr>What we could cover (in 90 minutes or so)</vt:lpstr>
      <vt:lpstr>Sound, noise and music?</vt:lpstr>
      <vt:lpstr>Sound as a wave</vt:lpstr>
      <vt:lpstr>Different families of musical instruments</vt:lpstr>
      <vt:lpstr>What we have covered in this session</vt:lpstr>
      <vt:lpstr>The final words</vt:lpstr>
      <vt:lpstr>A generic (sine) wave: λ (lambda), ν (nu), a, T.</vt:lpstr>
      <vt:lpstr>Waves in open strings</vt:lpstr>
      <vt:lpstr>Resonant frequency of a vibrating string</vt:lpstr>
      <vt:lpstr>Waves in pipes </vt:lpstr>
      <vt:lpstr>Possible things we could learn about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Design</dc:title>
  <dc:creator>Fi &amp; Ian</dc:creator>
  <cp:lastModifiedBy>Dave Thomas</cp:lastModifiedBy>
  <cp:revision>473</cp:revision>
  <cp:lastPrinted>2022-01-20T21:25:03Z</cp:lastPrinted>
  <dcterms:created xsi:type="dcterms:W3CDTF">1999-11-07T17:03:45Z</dcterms:created>
  <dcterms:modified xsi:type="dcterms:W3CDTF">2022-11-24T20:52:42Z</dcterms:modified>
</cp:coreProperties>
</file>