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2" r:id="rId2"/>
    <p:sldId id="261" r:id="rId3"/>
    <p:sldId id="265" r:id="rId4"/>
    <p:sldId id="26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3"/>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4B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062"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32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D9DCE9-42C9-48AF-8402-628B5BB041DF}" type="datetimeFigureOut">
              <a:rPr lang="en-GB" smtClean="0"/>
              <a:t>12/09/2014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39824-05C0-46BA-B7ED-4BFA6614F963}" type="slidenum">
              <a:rPr lang="en-GB" smtClean="0"/>
              <a:t>‹#›</a:t>
            </a:fld>
            <a:endParaRPr lang="en-GB"/>
          </a:p>
        </p:txBody>
      </p:sp>
    </p:spTree>
    <p:extLst>
      <p:ext uri="{BB962C8B-B14F-4D97-AF65-F5344CB8AC3E}">
        <p14:creationId xmlns:p14="http://schemas.microsoft.com/office/powerpoint/2010/main" val="2295009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1D39824-05C0-46BA-B7ED-4BFA6614F963}" type="slidenum">
              <a:rPr lang="en-GB" smtClean="0"/>
              <a:t>1</a:t>
            </a:fld>
            <a:endParaRPr lang="en-GB"/>
          </a:p>
        </p:txBody>
      </p:sp>
    </p:spTree>
    <p:extLst>
      <p:ext uri="{BB962C8B-B14F-4D97-AF65-F5344CB8AC3E}">
        <p14:creationId xmlns:p14="http://schemas.microsoft.com/office/powerpoint/2010/main" val="3901919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1D39824-05C0-46BA-B7ED-4BFA6614F963}" type="slidenum">
              <a:rPr lang="en-GB" smtClean="0"/>
              <a:t>2</a:t>
            </a:fld>
            <a:endParaRPr lang="en-GB"/>
          </a:p>
        </p:txBody>
      </p:sp>
    </p:spTree>
    <p:extLst>
      <p:ext uri="{BB962C8B-B14F-4D97-AF65-F5344CB8AC3E}">
        <p14:creationId xmlns:p14="http://schemas.microsoft.com/office/powerpoint/2010/main" val="440138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1D39824-05C0-46BA-B7ED-4BFA6614F963}" type="slidenum">
              <a:rPr lang="en-GB" smtClean="0"/>
              <a:t>4</a:t>
            </a:fld>
            <a:endParaRPr lang="en-GB"/>
          </a:p>
        </p:txBody>
      </p:sp>
    </p:spTree>
    <p:extLst>
      <p:ext uri="{BB962C8B-B14F-4D97-AF65-F5344CB8AC3E}">
        <p14:creationId xmlns:p14="http://schemas.microsoft.com/office/powerpoint/2010/main" val="3111982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65C3A24-44D0-43C9-A456-DA8EAC7CE017}" type="datetime1">
              <a:rPr lang="en-GB" smtClean="0"/>
              <a:t>12/09/2014</a:t>
            </a:fld>
            <a:endParaRPr lang="en-GB"/>
          </a:p>
        </p:txBody>
      </p:sp>
      <p:sp>
        <p:nvSpPr>
          <p:cNvPr id="17" name="Footer Placeholder 16"/>
          <p:cNvSpPr>
            <a:spLocks noGrp="1"/>
          </p:cNvSpPr>
          <p:nvPr>
            <p:ph type="ftr" sz="quarter" idx="11"/>
          </p:nvPr>
        </p:nvSpPr>
        <p:spPr/>
        <p:txBody>
          <a:bodyPr/>
          <a:lstStyle/>
          <a:p>
            <a:r>
              <a:rPr lang="en-GB" smtClean="0"/>
              <a:t>Miss Jackie Hollyoak</a:t>
            </a:r>
            <a:endParaRPr lang="en-GB"/>
          </a:p>
        </p:txBody>
      </p:sp>
      <p:sp>
        <p:nvSpPr>
          <p:cNvPr id="29" name="Slide Number Placeholder 28"/>
          <p:cNvSpPr>
            <a:spLocks noGrp="1"/>
          </p:cNvSpPr>
          <p:nvPr>
            <p:ph type="sldNum" sz="quarter" idx="12"/>
          </p:nvPr>
        </p:nvSpPr>
        <p:spPr/>
        <p:txBody>
          <a:bodyPr/>
          <a:lstStyle/>
          <a:p>
            <a:fld id="{2980ACC4-C56B-45F1-BEE2-8B7E75957F03}" type="slidenum">
              <a:rPr lang="en-GB" smtClean="0"/>
              <a:t>‹#›</a:t>
            </a:fld>
            <a:endParaRPr lang="en-GB"/>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62D069-5568-46A7-AA42-CD993C73A4B1}" type="datetime1">
              <a:rPr lang="en-GB" smtClean="0"/>
              <a:t>12/09/2014</a:t>
            </a:fld>
            <a:endParaRPr lang="en-GB"/>
          </a:p>
        </p:txBody>
      </p:sp>
      <p:sp>
        <p:nvSpPr>
          <p:cNvPr id="5" name="Footer Placeholder 4"/>
          <p:cNvSpPr>
            <a:spLocks noGrp="1"/>
          </p:cNvSpPr>
          <p:nvPr>
            <p:ph type="ftr" sz="quarter" idx="11"/>
          </p:nvPr>
        </p:nvSpPr>
        <p:spPr/>
        <p:txBody>
          <a:bodyPr/>
          <a:lstStyle/>
          <a:p>
            <a:r>
              <a:rPr lang="en-GB" smtClean="0"/>
              <a:t>Miss Jackie Hollyoak</a:t>
            </a:r>
            <a:endParaRPr lang="en-GB"/>
          </a:p>
        </p:txBody>
      </p:sp>
      <p:sp>
        <p:nvSpPr>
          <p:cNvPr id="6" name="Slide Number Placeholder 5"/>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16220-4C5C-4A39-9EB5-73F0262B2CE8}" type="datetime1">
              <a:rPr lang="en-GB" smtClean="0"/>
              <a:t>12/09/2014</a:t>
            </a:fld>
            <a:endParaRPr lang="en-GB"/>
          </a:p>
        </p:txBody>
      </p:sp>
      <p:sp>
        <p:nvSpPr>
          <p:cNvPr id="5" name="Footer Placeholder 4"/>
          <p:cNvSpPr>
            <a:spLocks noGrp="1"/>
          </p:cNvSpPr>
          <p:nvPr>
            <p:ph type="ftr" sz="quarter" idx="11"/>
          </p:nvPr>
        </p:nvSpPr>
        <p:spPr/>
        <p:txBody>
          <a:bodyPr/>
          <a:lstStyle/>
          <a:p>
            <a:r>
              <a:rPr lang="en-GB" smtClean="0"/>
              <a:t>Miss Jackie Hollyoak</a:t>
            </a:r>
            <a:endParaRPr lang="en-GB"/>
          </a:p>
        </p:txBody>
      </p:sp>
      <p:sp>
        <p:nvSpPr>
          <p:cNvPr id="6" name="Slide Number Placeholder 5"/>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A705B5-2610-40A0-A19C-9160A92ECA69}" type="datetime1">
              <a:rPr lang="en-GB" smtClean="0"/>
              <a:t>12/09/2014</a:t>
            </a:fld>
            <a:endParaRPr lang="en-GB"/>
          </a:p>
        </p:txBody>
      </p:sp>
      <p:sp>
        <p:nvSpPr>
          <p:cNvPr id="5" name="Footer Placeholder 4"/>
          <p:cNvSpPr>
            <a:spLocks noGrp="1"/>
          </p:cNvSpPr>
          <p:nvPr>
            <p:ph type="ftr" sz="quarter" idx="11"/>
          </p:nvPr>
        </p:nvSpPr>
        <p:spPr/>
        <p:txBody>
          <a:bodyPr/>
          <a:lstStyle/>
          <a:p>
            <a:r>
              <a:rPr lang="en-GB" smtClean="0"/>
              <a:t>Miss Jackie Hollyoak</a:t>
            </a:r>
            <a:endParaRPr lang="en-GB" dirty="0"/>
          </a:p>
        </p:txBody>
      </p:sp>
      <p:sp>
        <p:nvSpPr>
          <p:cNvPr id="6" name="Slide Number Placeholder 5"/>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F461DF-1254-4194-BB1E-BC369A0DAD6A}" type="datetime1">
              <a:rPr lang="en-GB" smtClean="0"/>
              <a:t>12/09/2014</a:t>
            </a:fld>
            <a:endParaRPr lang="en-GB"/>
          </a:p>
        </p:txBody>
      </p:sp>
      <p:sp>
        <p:nvSpPr>
          <p:cNvPr id="5" name="Footer Placeholder 4"/>
          <p:cNvSpPr>
            <a:spLocks noGrp="1"/>
          </p:cNvSpPr>
          <p:nvPr>
            <p:ph type="ftr" sz="quarter" idx="11"/>
          </p:nvPr>
        </p:nvSpPr>
        <p:spPr/>
        <p:txBody>
          <a:bodyPr/>
          <a:lstStyle/>
          <a:p>
            <a:r>
              <a:rPr lang="en-GB" smtClean="0"/>
              <a:t>Miss Jackie Hollyoak</a:t>
            </a:r>
            <a:endParaRPr lang="en-GB"/>
          </a:p>
        </p:txBody>
      </p:sp>
      <p:sp>
        <p:nvSpPr>
          <p:cNvPr id="6" name="Slide Number Placeholder 5"/>
          <p:cNvSpPr>
            <a:spLocks noGrp="1"/>
          </p:cNvSpPr>
          <p:nvPr>
            <p:ph type="sldNum" sz="quarter" idx="12"/>
          </p:nvPr>
        </p:nvSpPr>
        <p:spPr>
          <a:xfrm>
            <a:off x="7924800" y="6416675"/>
            <a:ext cx="762000" cy="365125"/>
          </a:xfrm>
        </p:spPr>
        <p:txBody>
          <a:bodyPr/>
          <a:lstStyle/>
          <a:p>
            <a:fld id="{2980ACC4-C56B-45F1-BEE2-8B7E75957F03}"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0E4D7A-FBD9-44C5-BAFE-B39B2F3293B2}" type="datetime1">
              <a:rPr lang="en-GB" smtClean="0"/>
              <a:t>12/09/2014</a:t>
            </a:fld>
            <a:endParaRPr lang="en-GB"/>
          </a:p>
        </p:txBody>
      </p:sp>
      <p:sp>
        <p:nvSpPr>
          <p:cNvPr id="6" name="Footer Placeholder 5"/>
          <p:cNvSpPr>
            <a:spLocks noGrp="1"/>
          </p:cNvSpPr>
          <p:nvPr>
            <p:ph type="ftr" sz="quarter" idx="11"/>
          </p:nvPr>
        </p:nvSpPr>
        <p:spPr/>
        <p:txBody>
          <a:bodyPr/>
          <a:lstStyle/>
          <a:p>
            <a:r>
              <a:rPr lang="en-GB" smtClean="0"/>
              <a:t>Miss Jackie Hollyoak</a:t>
            </a:r>
            <a:endParaRPr lang="en-GB"/>
          </a:p>
        </p:txBody>
      </p:sp>
      <p:sp>
        <p:nvSpPr>
          <p:cNvPr id="7" name="Slide Number Placeholder 6"/>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608B6A-EBFB-48F7-82A5-1C2AE7867C4A}" type="datetime1">
              <a:rPr lang="en-GB" smtClean="0"/>
              <a:t>12/09/2014</a:t>
            </a:fld>
            <a:endParaRPr lang="en-GB"/>
          </a:p>
        </p:txBody>
      </p:sp>
      <p:sp>
        <p:nvSpPr>
          <p:cNvPr id="8" name="Footer Placeholder 7"/>
          <p:cNvSpPr>
            <a:spLocks noGrp="1"/>
          </p:cNvSpPr>
          <p:nvPr>
            <p:ph type="ftr" sz="quarter" idx="11"/>
          </p:nvPr>
        </p:nvSpPr>
        <p:spPr/>
        <p:txBody>
          <a:bodyPr/>
          <a:lstStyle/>
          <a:p>
            <a:r>
              <a:rPr lang="en-GB" smtClean="0"/>
              <a:t>Miss Jackie Hollyoak</a:t>
            </a:r>
            <a:endParaRPr lang="en-GB"/>
          </a:p>
        </p:txBody>
      </p:sp>
      <p:sp>
        <p:nvSpPr>
          <p:cNvPr id="9" name="Slide Number Placeholder 8"/>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B4FA95-8511-4673-A107-1ADB2A85B54C}" type="datetime1">
              <a:rPr lang="en-GB" smtClean="0"/>
              <a:t>12/09/2014</a:t>
            </a:fld>
            <a:endParaRPr lang="en-GB"/>
          </a:p>
        </p:txBody>
      </p:sp>
      <p:sp>
        <p:nvSpPr>
          <p:cNvPr id="4" name="Footer Placeholder 3"/>
          <p:cNvSpPr>
            <a:spLocks noGrp="1"/>
          </p:cNvSpPr>
          <p:nvPr>
            <p:ph type="ftr" sz="quarter" idx="11"/>
          </p:nvPr>
        </p:nvSpPr>
        <p:spPr/>
        <p:txBody>
          <a:bodyPr/>
          <a:lstStyle/>
          <a:p>
            <a:r>
              <a:rPr lang="en-GB" smtClean="0"/>
              <a:t>Miss Jackie Hollyoak</a:t>
            </a:r>
            <a:endParaRPr lang="en-GB"/>
          </a:p>
        </p:txBody>
      </p:sp>
      <p:sp>
        <p:nvSpPr>
          <p:cNvPr id="5" name="Slide Number Placeholder 4"/>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93558-97E9-403D-B74B-9F7C7CA3DBBE}" type="datetime1">
              <a:rPr lang="en-GB" smtClean="0"/>
              <a:t>12/09/2014</a:t>
            </a:fld>
            <a:endParaRPr lang="en-GB"/>
          </a:p>
        </p:txBody>
      </p:sp>
      <p:sp>
        <p:nvSpPr>
          <p:cNvPr id="3" name="Footer Placeholder 2"/>
          <p:cNvSpPr>
            <a:spLocks noGrp="1"/>
          </p:cNvSpPr>
          <p:nvPr>
            <p:ph type="ftr" sz="quarter" idx="11"/>
          </p:nvPr>
        </p:nvSpPr>
        <p:spPr/>
        <p:txBody>
          <a:bodyPr/>
          <a:lstStyle/>
          <a:p>
            <a:r>
              <a:rPr lang="en-GB" smtClean="0"/>
              <a:t>Miss Jackie Hollyoak</a:t>
            </a:r>
            <a:endParaRPr lang="en-GB"/>
          </a:p>
        </p:txBody>
      </p:sp>
      <p:sp>
        <p:nvSpPr>
          <p:cNvPr id="4" name="Slide Number Placeholder 3"/>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AAE22C-8390-4612-AA5F-C78E5837BCF5}" type="datetime1">
              <a:rPr lang="en-GB" smtClean="0"/>
              <a:t>12/09/2014</a:t>
            </a:fld>
            <a:endParaRPr lang="en-GB"/>
          </a:p>
        </p:txBody>
      </p:sp>
      <p:sp>
        <p:nvSpPr>
          <p:cNvPr id="6" name="Footer Placeholder 5"/>
          <p:cNvSpPr>
            <a:spLocks noGrp="1"/>
          </p:cNvSpPr>
          <p:nvPr>
            <p:ph type="ftr" sz="quarter" idx="11"/>
          </p:nvPr>
        </p:nvSpPr>
        <p:spPr/>
        <p:txBody>
          <a:bodyPr/>
          <a:lstStyle/>
          <a:p>
            <a:r>
              <a:rPr lang="en-GB" smtClean="0"/>
              <a:t>Miss Jackie Hollyoak</a:t>
            </a:r>
            <a:endParaRPr lang="en-GB"/>
          </a:p>
        </p:txBody>
      </p:sp>
      <p:sp>
        <p:nvSpPr>
          <p:cNvPr id="7" name="Slide Number Placeholder 6"/>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8FC77F-1D8E-424D-922D-9254C78434FD}" type="datetime1">
              <a:rPr lang="en-GB" smtClean="0"/>
              <a:t>12/09/2014</a:t>
            </a:fld>
            <a:endParaRPr lang="en-GB"/>
          </a:p>
        </p:txBody>
      </p:sp>
      <p:sp>
        <p:nvSpPr>
          <p:cNvPr id="6" name="Footer Placeholder 5"/>
          <p:cNvSpPr>
            <a:spLocks noGrp="1"/>
          </p:cNvSpPr>
          <p:nvPr>
            <p:ph type="ftr" sz="quarter" idx="11"/>
          </p:nvPr>
        </p:nvSpPr>
        <p:spPr/>
        <p:txBody>
          <a:bodyPr/>
          <a:lstStyle/>
          <a:p>
            <a:r>
              <a:rPr lang="en-GB" smtClean="0"/>
              <a:t>Miss Jackie Hollyoak</a:t>
            </a:r>
            <a:endParaRPr lang="en-GB"/>
          </a:p>
        </p:txBody>
      </p:sp>
      <p:sp>
        <p:nvSpPr>
          <p:cNvPr id="7" name="Slide Number Placeholder 6"/>
          <p:cNvSpPr>
            <a:spLocks noGrp="1"/>
          </p:cNvSpPr>
          <p:nvPr>
            <p:ph type="sldNum" sz="quarter" idx="12"/>
          </p:nvPr>
        </p:nvSpPr>
        <p:spPr/>
        <p:txBody>
          <a:bodyPr/>
          <a:lstStyle/>
          <a:p>
            <a:fld id="{2980ACC4-C56B-45F1-BEE2-8B7E75957F03}"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C208C57-AE82-44E2-91DE-20E3FE19F7FA}" type="datetime1">
              <a:rPr lang="en-GB" smtClean="0"/>
              <a:t>12/09/2014</a:t>
            </a:fld>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GB" smtClean="0"/>
              <a:t>Miss Jackie Hollyoak</a:t>
            </a:r>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980ACC4-C56B-45F1-BEE2-8B7E75957F03}"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800" advClick="0" advTm="10000">
        <p:circle/>
      </p:transition>
    </mc:Choice>
    <mc:Fallback xmlns="">
      <p:transition spd="slow" advClick="0" advTm="10000">
        <p:circle/>
      </p:transition>
    </mc:Fallback>
  </mc:AlternateConten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146250"/>
          </a:xfrm>
        </p:spPr>
        <p:txBody>
          <a:bodyPr>
            <a:normAutofit/>
          </a:bodyPr>
          <a:lstStyle/>
          <a:p>
            <a:pPr lvl="0"/>
            <a:r>
              <a:rPr lang="en-GB" dirty="0"/>
              <a:t> </a:t>
            </a:r>
            <a:br>
              <a:rPr lang="en-GB" dirty="0"/>
            </a:br>
            <a:endParaRPr lang="en-GB" dirty="0"/>
          </a:p>
        </p:txBody>
      </p:sp>
      <p:sp>
        <p:nvSpPr>
          <p:cNvPr id="23" name="Rounded Rectangular Callout 22"/>
          <p:cNvSpPr/>
          <p:nvPr/>
        </p:nvSpPr>
        <p:spPr>
          <a:xfrm>
            <a:off x="74813" y="3468335"/>
            <a:ext cx="4869870" cy="1777583"/>
          </a:xfrm>
          <a:prstGeom prst="wedgeRoundRectCallout">
            <a:avLst/>
          </a:prstGeom>
          <a:solidFill>
            <a:srgbClr val="EB4B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ENIAC computer </a:t>
            </a:r>
          </a:p>
          <a:p>
            <a:pPr marL="285750" lvl="0" indent="-28575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Invented by </a:t>
            </a:r>
            <a:r>
              <a:rPr lang="en-GB" sz="1400" dirty="0">
                <a:solidFill>
                  <a:schemeClr val="tx1"/>
                </a:solidFill>
                <a:latin typeface="Comic Sans MS" panose="030F0702030302020204" pitchFamily="66" charset="0"/>
                <a:cs typeface="Arial" panose="020B0604020202020204" pitchFamily="34" charset="0"/>
              </a:rPr>
              <a:t>John </a:t>
            </a:r>
            <a:r>
              <a:rPr lang="en-GB" sz="1400" dirty="0" err="1">
                <a:solidFill>
                  <a:schemeClr val="tx1"/>
                </a:solidFill>
                <a:latin typeface="Comic Sans MS" panose="030F0702030302020204" pitchFamily="66" charset="0"/>
                <a:cs typeface="Arial" panose="020B0604020202020204" pitchFamily="34" charset="0"/>
              </a:rPr>
              <a:t>Presper</a:t>
            </a:r>
            <a:r>
              <a:rPr lang="en-GB" sz="1400" dirty="0">
                <a:solidFill>
                  <a:schemeClr val="tx1"/>
                </a:solidFill>
                <a:latin typeface="Comic Sans MS" panose="030F0702030302020204" pitchFamily="66" charset="0"/>
                <a:cs typeface="Arial" panose="020B0604020202020204" pitchFamily="34" charset="0"/>
              </a:rPr>
              <a:t> Eckert </a:t>
            </a:r>
            <a:r>
              <a:rPr lang="en-GB" sz="1400" dirty="0" smtClean="0">
                <a:solidFill>
                  <a:schemeClr val="tx1"/>
                </a:solidFill>
                <a:latin typeface="Comic Sans MS" panose="030F0702030302020204" pitchFamily="66" charset="0"/>
                <a:cs typeface="Arial" panose="020B0604020202020204" pitchFamily="34" charset="0"/>
              </a:rPr>
              <a:t>&amp; </a:t>
            </a:r>
            <a:r>
              <a:rPr lang="en-GB" sz="1400" dirty="0">
                <a:solidFill>
                  <a:schemeClr val="tx1"/>
                </a:solidFill>
                <a:latin typeface="Comic Sans MS" panose="030F0702030302020204" pitchFamily="66" charset="0"/>
                <a:cs typeface="Arial" panose="020B0604020202020204" pitchFamily="34" charset="0"/>
              </a:rPr>
              <a:t>John </a:t>
            </a:r>
            <a:r>
              <a:rPr lang="en-GB" sz="1400" dirty="0" err="1">
                <a:solidFill>
                  <a:schemeClr val="tx1"/>
                </a:solidFill>
                <a:latin typeface="Comic Sans MS" panose="030F0702030302020204" pitchFamily="66" charset="0"/>
                <a:cs typeface="Arial" panose="020B0604020202020204" pitchFamily="34" charset="0"/>
              </a:rPr>
              <a:t>Mauchly</a:t>
            </a:r>
            <a:r>
              <a:rPr lang="en-GB" sz="1400" dirty="0">
                <a:solidFill>
                  <a:schemeClr val="tx1"/>
                </a:solidFill>
                <a:latin typeface="Comic Sans MS" panose="030F0702030302020204" pitchFamily="66" charset="0"/>
                <a:cs typeface="Arial" panose="020B0604020202020204" pitchFamily="34" charset="0"/>
              </a:rPr>
              <a:t> </a:t>
            </a:r>
            <a:r>
              <a:rPr lang="en-GB" sz="1400" dirty="0" smtClean="0">
                <a:solidFill>
                  <a:schemeClr val="tx1"/>
                </a:solidFill>
                <a:latin typeface="Comic Sans MS" panose="030F0702030302020204" pitchFamily="66" charset="0"/>
                <a:cs typeface="Arial" panose="020B0604020202020204" pitchFamily="34" charset="0"/>
              </a:rPr>
              <a:t>between </a:t>
            </a:r>
            <a:r>
              <a:rPr lang="en-GB" sz="1400" dirty="0">
                <a:solidFill>
                  <a:schemeClr val="tx1"/>
                </a:solidFill>
                <a:latin typeface="Comic Sans MS" panose="030F0702030302020204" pitchFamily="66" charset="0"/>
                <a:cs typeface="Arial" panose="020B0604020202020204" pitchFamily="34" charset="0"/>
              </a:rPr>
              <a:t>1943 and 1946. </a:t>
            </a:r>
            <a:endParaRPr lang="en-GB" sz="1400" dirty="0" smtClean="0">
              <a:solidFill>
                <a:schemeClr val="tx1"/>
              </a:solidFill>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ENIAC was a </a:t>
            </a:r>
            <a:r>
              <a:rPr lang="en-GB" sz="1400" dirty="0">
                <a:solidFill>
                  <a:schemeClr val="tx1"/>
                </a:solidFill>
                <a:latin typeface="Comic Sans MS" panose="030F0702030302020204" pitchFamily="66" charset="0"/>
                <a:cs typeface="Arial" panose="020B0604020202020204" pitchFamily="34" charset="0"/>
              </a:rPr>
              <a:t>general purpose electronic digital computer.  </a:t>
            </a:r>
            <a:endParaRPr lang="en-GB" sz="1400" dirty="0" smtClean="0">
              <a:solidFill>
                <a:schemeClr val="tx1"/>
              </a:solidFill>
              <a:latin typeface="Comic Sans MS" panose="030F0702030302020204" pitchFamily="66" charset="0"/>
              <a:cs typeface="Arial" panose="020B0604020202020204" pitchFamily="34" charset="0"/>
            </a:endParaRPr>
          </a:p>
          <a:p>
            <a:pPr marL="285750" lvl="0" indent="-28575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It </a:t>
            </a:r>
            <a:r>
              <a:rPr lang="en-GB" sz="1400" dirty="0">
                <a:solidFill>
                  <a:schemeClr val="tx1"/>
                </a:solidFill>
                <a:latin typeface="Comic Sans MS" panose="030F0702030302020204" pitchFamily="66" charset="0"/>
                <a:cs typeface="Arial" panose="020B0604020202020204" pitchFamily="34" charset="0"/>
              </a:rPr>
              <a:t>was </a:t>
            </a:r>
            <a:r>
              <a:rPr lang="en-GB" sz="1400" dirty="0" smtClean="0">
                <a:solidFill>
                  <a:schemeClr val="tx1"/>
                </a:solidFill>
                <a:latin typeface="Comic Sans MS" panose="030F0702030302020204" pitchFamily="66" charset="0"/>
                <a:cs typeface="Arial" panose="020B0604020202020204" pitchFamily="34" charset="0"/>
              </a:rPr>
              <a:t>called the large brain &amp; was the size of a large room and weighed 50Tons</a:t>
            </a:r>
            <a:r>
              <a:rPr lang="en-GB" sz="1400" dirty="0" smtClean="0">
                <a:latin typeface="Comic Sans MS" panose="030F0702030302020204" pitchFamily="66" charset="0"/>
              </a:rPr>
              <a:t>.</a:t>
            </a:r>
            <a:endParaRPr lang="en-GB" sz="1400" dirty="0">
              <a:latin typeface="Comic Sans MS" panose="030F0702030302020204" pitchFamily="66" charset="0"/>
            </a:endParaRPr>
          </a:p>
        </p:txBody>
      </p:sp>
      <p:sp>
        <p:nvSpPr>
          <p:cNvPr id="25" name="Rounded Rectangular Callout 24"/>
          <p:cNvSpPr/>
          <p:nvPr/>
        </p:nvSpPr>
        <p:spPr>
          <a:xfrm>
            <a:off x="6012160" y="188639"/>
            <a:ext cx="2880320" cy="2376265"/>
          </a:xfrm>
          <a:prstGeom prst="wedgeRoundRect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ABC Computer </a:t>
            </a:r>
          </a:p>
          <a:p>
            <a:pPr marL="342900" lvl="0" indent="-34290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Invented by </a:t>
            </a:r>
            <a:r>
              <a:rPr lang="en-GB" sz="1400" dirty="0" err="1" smtClean="0">
                <a:solidFill>
                  <a:schemeClr val="tx1"/>
                </a:solidFill>
                <a:latin typeface="Comic Sans MS" panose="030F0702030302020204" pitchFamily="66" charset="0"/>
                <a:cs typeface="Arial" panose="020B0604020202020204" pitchFamily="34" charset="0"/>
              </a:rPr>
              <a:t>Atanasoff</a:t>
            </a:r>
            <a:r>
              <a:rPr lang="en-GB" sz="1400" dirty="0" smtClean="0">
                <a:solidFill>
                  <a:schemeClr val="tx1"/>
                </a:solidFill>
                <a:latin typeface="Comic Sans MS" panose="030F0702030302020204" pitchFamily="66" charset="0"/>
                <a:cs typeface="Arial" panose="020B0604020202020204" pitchFamily="34" charset="0"/>
              </a:rPr>
              <a:t>-Berry between 1937 – 1942</a:t>
            </a:r>
            <a:r>
              <a:rPr lang="en-GB" sz="1400" b="1"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 </a:t>
            </a:r>
          </a:p>
          <a:p>
            <a:pPr marL="285750" lvl="0" indent="-28575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This was an automatic electronic digital computer, and was capable of doing complex linear equations.  </a:t>
            </a:r>
            <a:endParaRPr lang="en-GB" sz="1400" dirty="0">
              <a:solidFill>
                <a:schemeClr val="tx1"/>
              </a:solidFill>
              <a:latin typeface="Comic Sans MS" panose="030F0702030302020204" pitchFamily="66" charset="0"/>
              <a:cs typeface="Arial" panose="020B0604020202020204" pitchFamily="34" charset="0"/>
            </a:endParaRPr>
          </a:p>
        </p:txBody>
      </p:sp>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2420888"/>
            <a:ext cx="3483046" cy="164154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pic>
        <p:nvPicPr>
          <p:cNvPr id="19" name="Picture 16" descr="http://t1.gstatic.com/images?q=tbn:ANd9GcSXBpHTPfxXKssk0nX-YOW87h1P8ks1lV8VH1kR98k_Eb7Jsmz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5345832"/>
            <a:ext cx="3960440" cy="15121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21" name="Oval 20"/>
          <p:cNvSpPr/>
          <p:nvPr/>
        </p:nvSpPr>
        <p:spPr>
          <a:xfrm>
            <a:off x="4827173" y="4062432"/>
            <a:ext cx="4104456" cy="2640122"/>
          </a:xfrm>
          <a:prstGeom prst="ellipse">
            <a:avLst/>
          </a:prstGeom>
          <a:solidFill>
            <a:srgbClr val="FFFF00"/>
          </a:solidFill>
          <a:ln>
            <a:solidFill>
              <a:srgbClr val="C00000"/>
            </a:solidFill>
          </a:ln>
          <a:effectLst>
            <a:glow rad="228600">
              <a:schemeClr val="accent4">
                <a:satMod val="175000"/>
                <a:alpha val="40000"/>
              </a:schemeClr>
            </a:glow>
            <a:innerShdw blurRad="63500" dist="50800" dir="27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a:t>
            </a:r>
            <a:r>
              <a:rPr lang="en-GB" sz="2000" dirty="0" smtClean="0">
                <a:solidFill>
                  <a:schemeClr val="bg1"/>
                </a:solidFill>
                <a:latin typeface="Comic Sans MS" panose="030F0702030302020204" pitchFamily="66" charset="0"/>
                <a:cs typeface="Arial" panose="020B0604020202020204" pitchFamily="34" charset="0"/>
              </a:rPr>
              <a:t>US </a:t>
            </a:r>
            <a:r>
              <a:rPr lang="en-GB" sz="2000" dirty="0">
                <a:solidFill>
                  <a:schemeClr val="bg1"/>
                </a:solidFill>
                <a:latin typeface="Comic Sans MS" panose="030F0702030302020204" pitchFamily="66" charset="0"/>
                <a:cs typeface="Arial" panose="020B0604020202020204" pitchFamily="34" charset="0"/>
              </a:rPr>
              <a:t>Federal J</a:t>
            </a:r>
            <a:r>
              <a:rPr lang="en-GB" sz="2000" dirty="0" smtClean="0">
                <a:solidFill>
                  <a:schemeClr val="bg1"/>
                </a:solidFill>
                <a:latin typeface="Comic Sans MS" panose="030F0702030302020204" pitchFamily="66" charset="0"/>
                <a:cs typeface="Arial" panose="020B0604020202020204" pitchFamily="34" charset="0"/>
              </a:rPr>
              <a:t>udge </a:t>
            </a:r>
            <a:r>
              <a:rPr lang="en-GB" sz="2000" dirty="0">
                <a:solidFill>
                  <a:schemeClr val="bg1"/>
                </a:solidFill>
                <a:latin typeface="Comic Sans MS" panose="030F0702030302020204" pitchFamily="66" charset="0"/>
              </a:rPr>
              <a:t>Earl R. </a:t>
            </a:r>
            <a:r>
              <a:rPr lang="en-GB" sz="2000" dirty="0" err="1">
                <a:solidFill>
                  <a:schemeClr val="bg1"/>
                </a:solidFill>
                <a:latin typeface="Comic Sans MS" panose="030F0702030302020204" pitchFamily="66" charset="0"/>
              </a:rPr>
              <a:t>Larso</a:t>
            </a:r>
            <a:r>
              <a:rPr lang="en-GB" sz="2000" dirty="0" smtClean="0">
                <a:solidFill>
                  <a:schemeClr val="bg1"/>
                </a:solidFill>
                <a:latin typeface="Comic Sans MS" panose="030F0702030302020204" pitchFamily="66" charset="0"/>
                <a:cs typeface="Arial" panose="020B0604020202020204" pitchFamily="34" charset="0"/>
              </a:rPr>
              <a:t> </a:t>
            </a:r>
            <a:r>
              <a:rPr lang="en-GB" sz="2000" dirty="0">
                <a:solidFill>
                  <a:schemeClr val="bg1"/>
                </a:solidFill>
                <a:latin typeface="Comic Sans MS" panose="030F0702030302020204" pitchFamily="66" charset="0"/>
                <a:cs typeface="Arial" panose="020B0604020202020204" pitchFamily="34" charset="0"/>
              </a:rPr>
              <a:t>declared that </a:t>
            </a:r>
            <a:r>
              <a:rPr lang="en-GB" sz="2000" dirty="0" err="1">
                <a:solidFill>
                  <a:schemeClr val="bg1"/>
                </a:solidFill>
                <a:latin typeface="Comic Sans MS" panose="030F0702030302020204" pitchFamily="66" charset="0"/>
                <a:cs typeface="Arial" panose="020B0604020202020204" pitchFamily="34" charset="0"/>
              </a:rPr>
              <a:t>Atanasoff</a:t>
            </a:r>
            <a:r>
              <a:rPr lang="en-GB" sz="2000" dirty="0">
                <a:solidFill>
                  <a:schemeClr val="bg1"/>
                </a:solidFill>
                <a:latin typeface="Comic Sans MS" panose="030F0702030302020204" pitchFamily="66" charset="0"/>
                <a:cs typeface="Arial" panose="020B0604020202020204" pitchFamily="34" charset="0"/>
              </a:rPr>
              <a:t>-Berry was the first inventor of the electronic digital computer.</a:t>
            </a:r>
          </a:p>
        </p:txBody>
      </p:sp>
      <p:sp>
        <p:nvSpPr>
          <p:cNvPr id="8" name="Rounded Rectangular Callout 7"/>
          <p:cNvSpPr/>
          <p:nvPr/>
        </p:nvSpPr>
        <p:spPr>
          <a:xfrm>
            <a:off x="136930" y="70520"/>
            <a:ext cx="5541562" cy="1630288"/>
          </a:xfrm>
          <a:prstGeom prst="wedgeRoundRect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smtClean="0"/>
          </a:p>
          <a:p>
            <a:pPr marL="285750" indent="-285750">
              <a:buFont typeface="Arial" panose="020B0604020202020204" pitchFamily="34" charset="0"/>
              <a:buChar char="•"/>
            </a:pPr>
            <a:r>
              <a:rPr lang="en-GB" sz="1400" b="1"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The </a:t>
            </a:r>
            <a:r>
              <a:rPr lang="en-GB" sz="1400" b="1" u="sng" dirty="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first mechanical computer was </a:t>
            </a:r>
            <a:r>
              <a:rPr lang="en-GB" sz="1400" b="1"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invented by Charles Babbage </a:t>
            </a:r>
            <a:r>
              <a:rPr lang="en-GB" sz="1400" b="1" u="sng" dirty="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in </a:t>
            </a:r>
            <a:r>
              <a:rPr lang="en-GB" sz="1400" b="1"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1822</a:t>
            </a:r>
          </a:p>
          <a:p>
            <a:pPr marL="285750" indent="-28575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Due </a:t>
            </a:r>
            <a:r>
              <a:rPr lang="en-GB" sz="1400" dirty="0">
                <a:solidFill>
                  <a:schemeClr val="tx1"/>
                </a:solidFill>
                <a:latin typeface="Comic Sans MS" panose="030F0702030302020204" pitchFamily="66" charset="0"/>
                <a:cs typeface="Arial" panose="020B0604020202020204" pitchFamily="34" charset="0"/>
              </a:rPr>
              <a:t>to lack of funding Charles was not able to complete a full scale version of the </a:t>
            </a:r>
            <a:r>
              <a:rPr lang="en-GB" sz="1400" dirty="0" smtClean="0">
                <a:solidFill>
                  <a:schemeClr val="tx1"/>
                </a:solidFill>
                <a:latin typeface="Comic Sans MS" panose="030F0702030302020204" pitchFamily="66" charset="0"/>
                <a:cs typeface="Arial" panose="020B0604020202020204" pitchFamily="34" charset="0"/>
              </a:rPr>
              <a:t>machine in his lifetime. </a:t>
            </a:r>
          </a:p>
          <a:p>
            <a:pPr marL="285750" indent="-285750">
              <a:buFont typeface="Arial" panose="020B0604020202020204" pitchFamily="34" charset="0"/>
              <a:buChar char="•"/>
            </a:pPr>
            <a:r>
              <a:rPr lang="en-GB" sz="1400" dirty="0" smtClean="0">
                <a:solidFill>
                  <a:schemeClr val="tx1"/>
                </a:solidFill>
                <a:latin typeface="Comic Sans MS" panose="030F0702030302020204" pitchFamily="66" charset="0"/>
                <a:cs typeface="Arial" panose="020B0604020202020204" pitchFamily="34" charset="0"/>
              </a:rPr>
              <a:t>In </a:t>
            </a:r>
            <a:r>
              <a:rPr lang="en-GB" sz="1400" dirty="0">
                <a:solidFill>
                  <a:schemeClr val="tx1"/>
                </a:solidFill>
                <a:latin typeface="Comic Sans MS" panose="030F0702030302020204" pitchFamily="66" charset="0"/>
                <a:cs typeface="Arial" panose="020B0604020202020204" pitchFamily="34" charset="0"/>
              </a:rPr>
              <a:t>1991, a </a:t>
            </a:r>
            <a:r>
              <a:rPr lang="en-GB" sz="1400" dirty="0" smtClean="0">
                <a:solidFill>
                  <a:schemeClr val="tx1"/>
                </a:solidFill>
                <a:latin typeface="Comic Sans MS" panose="030F0702030302020204" pitchFamily="66" charset="0"/>
                <a:cs typeface="Arial" panose="020B0604020202020204" pitchFamily="34" charset="0"/>
              </a:rPr>
              <a:t>fully </a:t>
            </a:r>
            <a:r>
              <a:rPr lang="en-GB" sz="1400" dirty="0">
                <a:solidFill>
                  <a:schemeClr val="tx1"/>
                </a:solidFill>
                <a:latin typeface="Comic Sans MS" panose="030F0702030302020204" pitchFamily="66" charset="0"/>
                <a:cs typeface="Arial" panose="020B0604020202020204" pitchFamily="34" charset="0"/>
              </a:rPr>
              <a:t>functioning engine was built from Babbage's original plans  and is on display on in the London Science Museum.</a:t>
            </a:r>
          </a:p>
          <a:p>
            <a:pPr lvl="0"/>
            <a:r>
              <a:rPr lang="en-GB" dirty="0" smtClean="0"/>
              <a:t> </a:t>
            </a:r>
            <a:endParaRPr lang="en-GB" dirty="0"/>
          </a:p>
        </p:txBody>
      </p:sp>
      <p:pic>
        <p:nvPicPr>
          <p:cNvPr id="9" name="Picture 3"/>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611560" y="1700808"/>
            <a:ext cx="4104456" cy="15408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
        <p:nvSpPr>
          <p:cNvPr id="5" name="Footer Placeholder 4"/>
          <p:cNvSpPr>
            <a:spLocks noGrp="1"/>
          </p:cNvSpPr>
          <p:nvPr>
            <p:ph type="ftr" sz="quarter" idx="11"/>
          </p:nvPr>
        </p:nvSpPr>
        <p:spPr>
          <a:xfrm>
            <a:off x="3707904" y="6492875"/>
            <a:ext cx="2895600" cy="365125"/>
          </a:xfrm>
        </p:spPr>
        <p:txBody>
          <a:bodyPr/>
          <a:lstStyle/>
          <a:p>
            <a:r>
              <a:rPr lang="en-GB" dirty="0" smtClean="0">
                <a:solidFill>
                  <a:schemeClr val="bg1"/>
                </a:solidFill>
              </a:rPr>
              <a:t>Miss Jackie Hollyoak</a:t>
            </a:r>
            <a:endParaRPr lang="en-GB" dirty="0">
              <a:solidFill>
                <a:schemeClr val="bg1"/>
              </a:solidFill>
            </a:endParaRPr>
          </a:p>
        </p:txBody>
      </p:sp>
    </p:spTree>
    <p:extLst>
      <p:ext uri="{BB962C8B-B14F-4D97-AF65-F5344CB8AC3E}">
        <p14:creationId xmlns:p14="http://schemas.microsoft.com/office/powerpoint/2010/main" val="3348568449"/>
      </p:ext>
    </p:extLst>
  </p:cSld>
  <p:clrMapOvr>
    <a:masterClrMapping/>
  </p:clrMapOvr>
  <mc:AlternateContent xmlns:mc="http://schemas.openxmlformats.org/markup-compatibility/2006" xmlns:p14="http://schemas.microsoft.com/office/powerpoint/2010/main">
    <mc:Choice Requires="p14">
      <p:transition spd="slow" p14:dur="6000" advClick="0" advTm="10000">
        <p:circle/>
      </p:transition>
    </mc:Choice>
    <mc:Fallback xmlns="">
      <p:transition spd="slow" advClick="0" advTm="1000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250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anim calcmode="lin" valueType="num">
                                      <p:cBhvr>
                                        <p:cTn id="13" dur="2000" fill="hold"/>
                                        <p:tgtEl>
                                          <p:spTgt spid="9"/>
                                        </p:tgtEl>
                                        <p:attrNameLst>
                                          <p:attrName>ppt_x</p:attrName>
                                        </p:attrNameLst>
                                      </p:cBhvr>
                                      <p:tavLst>
                                        <p:tav tm="0">
                                          <p:val>
                                            <p:strVal val="#ppt_x"/>
                                          </p:val>
                                        </p:tav>
                                        <p:tav tm="100000">
                                          <p:val>
                                            <p:strVal val="#ppt_x"/>
                                          </p:val>
                                        </p:tav>
                                      </p:tavLst>
                                    </p:anim>
                                    <p:anim calcmode="lin" valueType="num">
                                      <p:cBhvr>
                                        <p:cTn id="14" dur="2000" fill="hold"/>
                                        <p:tgtEl>
                                          <p:spTgt spid="9"/>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6" presetClass="entr" presetSubtype="16" fill="hold" grpId="0" nodeType="afterEffect">
                                  <p:stCondLst>
                                    <p:cond delay="2250"/>
                                  </p:stCondLst>
                                  <p:childTnLst>
                                    <p:set>
                                      <p:cBhvr>
                                        <p:cTn id="17" dur="1" fill="hold">
                                          <p:stCondLst>
                                            <p:cond delay="0"/>
                                          </p:stCondLst>
                                        </p:cTn>
                                        <p:tgtEl>
                                          <p:spTgt spid="25"/>
                                        </p:tgtEl>
                                        <p:attrNameLst>
                                          <p:attrName>style.visibility</p:attrName>
                                        </p:attrNameLst>
                                      </p:cBhvr>
                                      <p:to>
                                        <p:strVal val="visible"/>
                                      </p:to>
                                    </p:set>
                                    <p:animEffect transition="in" filter="circle(in)">
                                      <p:cBhvr>
                                        <p:cTn id="18" dur="2000"/>
                                        <p:tgtEl>
                                          <p:spTgt spid="25"/>
                                        </p:tgtEl>
                                      </p:cBhvr>
                                    </p:animEffect>
                                  </p:childTnLst>
                                </p:cTn>
                              </p:par>
                              <p:par>
                                <p:cTn id="19" presetID="42" presetClass="entr" presetSubtype="0" fill="hold" nodeType="withEffect">
                                  <p:stCondLst>
                                    <p:cond delay="425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2000"/>
                                        <p:tgtEl>
                                          <p:spTgt spid="18"/>
                                        </p:tgtEl>
                                      </p:cBhvr>
                                    </p:animEffect>
                                    <p:anim calcmode="lin" valueType="num">
                                      <p:cBhvr>
                                        <p:cTn id="22" dur="2000" fill="hold"/>
                                        <p:tgtEl>
                                          <p:spTgt spid="18"/>
                                        </p:tgtEl>
                                        <p:attrNameLst>
                                          <p:attrName>ppt_x</p:attrName>
                                        </p:attrNameLst>
                                      </p:cBhvr>
                                      <p:tavLst>
                                        <p:tav tm="0">
                                          <p:val>
                                            <p:strVal val="#ppt_x"/>
                                          </p:val>
                                        </p:tav>
                                        <p:tav tm="100000">
                                          <p:val>
                                            <p:strVal val="#ppt_x"/>
                                          </p:val>
                                        </p:tav>
                                      </p:tavLst>
                                    </p:anim>
                                    <p:anim calcmode="lin" valueType="num">
                                      <p:cBhvr>
                                        <p:cTn id="23" dur="2000" fill="hold"/>
                                        <p:tgtEl>
                                          <p:spTgt spid="18"/>
                                        </p:tgtEl>
                                        <p:attrNameLst>
                                          <p:attrName>ppt_y</p:attrName>
                                        </p:attrNameLst>
                                      </p:cBhvr>
                                      <p:tavLst>
                                        <p:tav tm="0">
                                          <p:val>
                                            <p:strVal val="#ppt_y+.1"/>
                                          </p:val>
                                        </p:tav>
                                        <p:tav tm="100000">
                                          <p:val>
                                            <p:strVal val="#ppt_y"/>
                                          </p:val>
                                        </p:tav>
                                      </p:tavLst>
                                    </p:anim>
                                  </p:childTnLst>
                                </p:cTn>
                              </p:par>
                            </p:childTnLst>
                          </p:cTn>
                        </p:par>
                        <p:par>
                          <p:cTn id="24" fill="hold">
                            <p:stCondLst>
                              <p:cond delay="10750"/>
                            </p:stCondLst>
                            <p:childTnLst>
                              <p:par>
                                <p:cTn id="25" presetID="6" presetClass="entr" presetSubtype="16" fill="hold" grpId="0" nodeType="afterEffect">
                                  <p:stCondLst>
                                    <p:cond delay="2000"/>
                                  </p:stCondLst>
                                  <p:childTnLst>
                                    <p:set>
                                      <p:cBhvr>
                                        <p:cTn id="26" dur="1" fill="hold">
                                          <p:stCondLst>
                                            <p:cond delay="0"/>
                                          </p:stCondLst>
                                        </p:cTn>
                                        <p:tgtEl>
                                          <p:spTgt spid="23"/>
                                        </p:tgtEl>
                                        <p:attrNameLst>
                                          <p:attrName>style.visibility</p:attrName>
                                        </p:attrNameLst>
                                      </p:cBhvr>
                                      <p:to>
                                        <p:strVal val="visible"/>
                                      </p:to>
                                    </p:set>
                                    <p:animEffect transition="in" filter="circle(in)">
                                      <p:cBhvr>
                                        <p:cTn id="27" dur="2000"/>
                                        <p:tgtEl>
                                          <p:spTgt spid="23"/>
                                        </p:tgtEl>
                                      </p:cBhvr>
                                    </p:animEffect>
                                  </p:childTnLst>
                                </p:cTn>
                              </p:par>
                              <p:par>
                                <p:cTn id="28" presetID="42" presetClass="entr" presetSubtype="0" fill="hold" nodeType="withEffect">
                                  <p:stCondLst>
                                    <p:cond delay="550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2000"/>
                                        <p:tgtEl>
                                          <p:spTgt spid="19"/>
                                        </p:tgtEl>
                                      </p:cBhvr>
                                    </p:animEffect>
                                    <p:anim calcmode="lin" valueType="num">
                                      <p:cBhvr>
                                        <p:cTn id="31" dur="2000" fill="hold"/>
                                        <p:tgtEl>
                                          <p:spTgt spid="19"/>
                                        </p:tgtEl>
                                        <p:attrNameLst>
                                          <p:attrName>ppt_x</p:attrName>
                                        </p:attrNameLst>
                                      </p:cBhvr>
                                      <p:tavLst>
                                        <p:tav tm="0">
                                          <p:val>
                                            <p:strVal val="#ppt_x"/>
                                          </p:val>
                                        </p:tav>
                                        <p:tav tm="100000">
                                          <p:val>
                                            <p:strVal val="#ppt_x"/>
                                          </p:val>
                                        </p:tav>
                                      </p:tavLst>
                                    </p:anim>
                                    <p:anim calcmode="lin" valueType="num">
                                      <p:cBhvr>
                                        <p:cTn id="32" dur="2000" fill="hold"/>
                                        <p:tgtEl>
                                          <p:spTgt spid="19"/>
                                        </p:tgtEl>
                                        <p:attrNameLst>
                                          <p:attrName>ppt_y</p:attrName>
                                        </p:attrNameLst>
                                      </p:cBhvr>
                                      <p:tavLst>
                                        <p:tav tm="0">
                                          <p:val>
                                            <p:strVal val="#ppt_y+.1"/>
                                          </p:val>
                                        </p:tav>
                                        <p:tav tm="100000">
                                          <p:val>
                                            <p:strVal val="#ppt_y"/>
                                          </p:val>
                                        </p:tav>
                                      </p:tavLst>
                                    </p:anim>
                                  </p:childTnLst>
                                </p:cTn>
                              </p:par>
                            </p:childTnLst>
                          </p:cTn>
                        </p:par>
                        <p:par>
                          <p:cTn id="33" fill="hold">
                            <p:stCondLst>
                              <p:cond delay="18250"/>
                            </p:stCondLst>
                            <p:childTnLst>
                              <p:par>
                                <p:cTn id="34" presetID="21" presetClass="entr" presetSubtype="1" fill="hold" grpId="0" nodeType="afterEffect">
                                  <p:stCondLst>
                                    <p:cond delay="4000"/>
                                  </p:stCondLst>
                                  <p:childTnLst>
                                    <p:set>
                                      <p:cBhvr>
                                        <p:cTn id="35" dur="1" fill="hold">
                                          <p:stCondLst>
                                            <p:cond delay="0"/>
                                          </p:stCondLst>
                                        </p:cTn>
                                        <p:tgtEl>
                                          <p:spTgt spid="21"/>
                                        </p:tgtEl>
                                        <p:attrNameLst>
                                          <p:attrName>style.visibility</p:attrName>
                                        </p:attrNameLst>
                                      </p:cBhvr>
                                      <p:to>
                                        <p:strVal val="visible"/>
                                      </p:to>
                                    </p:set>
                                    <p:animEffect transition="in" filter="wheel(1)">
                                      <p:cBhvr>
                                        <p:cTn id="36"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1"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0185" y="4365104"/>
            <a:ext cx="4896544" cy="23042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
        <p:nvSpPr>
          <p:cNvPr id="6" name="Rounded Rectangular Callout 5"/>
          <p:cNvSpPr/>
          <p:nvPr/>
        </p:nvSpPr>
        <p:spPr>
          <a:xfrm>
            <a:off x="3025620" y="2060848"/>
            <a:ext cx="5976663" cy="2299253"/>
          </a:xfrm>
          <a:prstGeom prst="wedgeRoundRectCallout">
            <a:avLst/>
          </a:prstGeom>
          <a:solidFill>
            <a:srgbClr val="EB4B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The </a:t>
            </a:r>
            <a:r>
              <a:rPr lang="en-GB" sz="1600" dirty="0">
                <a:solidFill>
                  <a:schemeClr val="tx1"/>
                </a:solidFill>
                <a:latin typeface="Comic Sans MS" panose="030F0702030302020204" pitchFamily="66" charset="0"/>
                <a:cs typeface="Arial" panose="020B0604020202020204" pitchFamily="34" charset="0"/>
              </a:rPr>
              <a:t>Apple </a:t>
            </a:r>
            <a:r>
              <a:rPr lang="en-GB" sz="1600" dirty="0" err="1">
                <a:solidFill>
                  <a:schemeClr val="tx1"/>
                </a:solidFill>
                <a:latin typeface="Comic Sans MS" panose="030F0702030302020204" pitchFamily="66" charset="0"/>
                <a:cs typeface="Arial" panose="020B0604020202020204" pitchFamily="34" charset="0"/>
              </a:rPr>
              <a:t>MacBooks</a:t>
            </a:r>
            <a:r>
              <a:rPr lang="en-GB" sz="1600" dirty="0">
                <a:solidFill>
                  <a:schemeClr val="tx1"/>
                </a:solidFill>
                <a:latin typeface="Comic Sans MS" panose="030F0702030302020204" pitchFamily="66" charset="0"/>
                <a:cs typeface="Arial" panose="020B0604020202020204" pitchFamily="34" charset="0"/>
              </a:rPr>
              <a:t> have not changed very much over the last five </a:t>
            </a:r>
            <a:r>
              <a:rPr lang="en-GB" sz="1600" dirty="0" smtClean="0">
                <a:solidFill>
                  <a:schemeClr val="tx1"/>
                </a:solidFill>
                <a:latin typeface="Comic Sans MS" panose="030F0702030302020204" pitchFamily="66" charset="0"/>
                <a:cs typeface="Arial" panose="020B0604020202020204" pitchFamily="34" charset="0"/>
              </a:rPr>
              <a:t>years. </a:t>
            </a: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They </a:t>
            </a:r>
            <a:r>
              <a:rPr lang="en-GB" sz="1600" dirty="0">
                <a:solidFill>
                  <a:schemeClr val="tx1"/>
                </a:solidFill>
                <a:latin typeface="Comic Sans MS" panose="030F0702030302020204" pitchFamily="66" charset="0"/>
                <a:cs typeface="Arial" panose="020B0604020202020204" pitchFamily="34" charset="0"/>
              </a:rPr>
              <a:t>have an above average reliability and </a:t>
            </a:r>
            <a:r>
              <a:rPr lang="en-GB" sz="1600" dirty="0" smtClean="0">
                <a:solidFill>
                  <a:schemeClr val="tx1"/>
                </a:solidFill>
                <a:latin typeface="Comic Sans MS" panose="030F0702030302020204" pitchFamily="66" charset="0"/>
                <a:cs typeface="Arial" panose="020B0604020202020204" pitchFamily="34" charset="0"/>
              </a:rPr>
              <a:t>a customer satisfaction overall of 94%.  </a:t>
            </a: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It is lightweight, and the resolution, colour definition is superb.</a:t>
            </a: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Processing </a:t>
            </a:r>
            <a:r>
              <a:rPr lang="en-GB" sz="1600" dirty="0">
                <a:solidFill>
                  <a:schemeClr val="tx1"/>
                </a:solidFill>
                <a:latin typeface="Comic Sans MS" panose="030F0702030302020204" pitchFamily="66" charset="0"/>
                <a:cs typeface="Arial" panose="020B0604020202020204" pitchFamily="34" charset="0"/>
              </a:rPr>
              <a:t>capability and </a:t>
            </a:r>
            <a:r>
              <a:rPr lang="en-GB" sz="1600" dirty="0" smtClean="0">
                <a:solidFill>
                  <a:schemeClr val="tx1"/>
                </a:solidFill>
                <a:latin typeface="Comic Sans MS" panose="030F0702030302020204" pitchFamily="66" charset="0"/>
                <a:cs typeface="Arial" panose="020B0604020202020204" pitchFamily="34" charset="0"/>
              </a:rPr>
              <a:t>speed is an impressive 1.6GHz </a:t>
            </a:r>
            <a:r>
              <a:rPr lang="en-GB" sz="1600" dirty="0">
                <a:solidFill>
                  <a:schemeClr val="tx1"/>
                </a:solidFill>
                <a:latin typeface="Comic Sans MS" panose="030F0702030302020204" pitchFamily="66" charset="0"/>
                <a:cs typeface="Arial" panose="020B0604020202020204" pitchFamily="34" charset="0"/>
              </a:rPr>
              <a:t>Intel Core i5-4260U dual-core processor, </a:t>
            </a:r>
          </a:p>
        </p:txBody>
      </p:sp>
      <p:sp>
        <p:nvSpPr>
          <p:cNvPr id="7" name="Oval 6"/>
          <p:cNvSpPr/>
          <p:nvPr/>
        </p:nvSpPr>
        <p:spPr>
          <a:xfrm>
            <a:off x="440092" y="3699030"/>
            <a:ext cx="2880320" cy="104411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Comic Sans MS" panose="030F0702030302020204" pitchFamily="66" charset="0"/>
                <a:cs typeface="Arial" panose="020B0604020202020204" pitchFamily="34" charset="0"/>
              </a:rPr>
              <a:t>The Apple MacBook Air </a:t>
            </a:r>
          </a:p>
        </p:txBody>
      </p:sp>
      <p:sp>
        <p:nvSpPr>
          <p:cNvPr id="8" name="Rounded Rectangular Callout 7"/>
          <p:cNvSpPr/>
          <p:nvPr/>
        </p:nvSpPr>
        <p:spPr>
          <a:xfrm>
            <a:off x="450708" y="188640"/>
            <a:ext cx="4265307" cy="1872208"/>
          </a:xfrm>
          <a:prstGeom prst="wedgeRoundRect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The Apple MacBook Air was </a:t>
            </a:r>
            <a:r>
              <a:rPr lang="en-GB" sz="2400" b="1"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rated </a:t>
            </a:r>
            <a:r>
              <a:rPr lang="en-GB" sz="2400" b="1" dirty="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by Which to be  number one </a:t>
            </a:r>
            <a:r>
              <a:rPr lang="en-GB" sz="2400" b="1"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best </a:t>
            </a:r>
            <a:r>
              <a:rPr lang="en-GB" sz="2400" b="1" dirty="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c</a:t>
            </a:r>
            <a:r>
              <a:rPr lang="en-GB" sz="2400" b="1"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omputer </a:t>
            </a:r>
            <a:r>
              <a:rPr lang="en-GB" sz="2400" b="1" dirty="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for 2014</a:t>
            </a:r>
          </a:p>
        </p:txBody>
      </p:sp>
      <p:sp>
        <p:nvSpPr>
          <p:cNvPr id="2" name="Footer Placeholder 1"/>
          <p:cNvSpPr>
            <a:spLocks noGrp="1"/>
          </p:cNvSpPr>
          <p:nvPr>
            <p:ph type="ftr" sz="quarter" idx="11"/>
          </p:nvPr>
        </p:nvSpPr>
        <p:spPr>
          <a:xfrm>
            <a:off x="6005500" y="6462517"/>
            <a:ext cx="2895600" cy="365125"/>
          </a:xfrm>
        </p:spPr>
        <p:txBody>
          <a:bodyPr/>
          <a:lstStyle/>
          <a:p>
            <a:r>
              <a:rPr lang="en-GB" dirty="0" smtClean="0">
                <a:solidFill>
                  <a:schemeClr val="bg1"/>
                </a:solidFill>
              </a:rPr>
              <a:t>Miss Jackie Hollyoak</a:t>
            </a:r>
            <a:endParaRPr lang="en-GB" dirty="0">
              <a:solidFill>
                <a:schemeClr val="bg1"/>
              </a:solidFill>
            </a:endParaRPr>
          </a:p>
        </p:txBody>
      </p:sp>
    </p:spTree>
    <p:extLst>
      <p:ext uri="{BB962C8B-B14F-4D97-AF65-F5344CB8AC3E}">
        <p14:creationId xmlns:p14="http://schemas.microsoft.com/office/powerpoint/2010/main" val="435197469"/>
      </p:ext>
    </p:extLst>
  </p:cSld>
  <p:clrMapOvr>
    <a:masterClrMapping/>
  </p:clrMapOvr>
  <mc:AlternateContent xmlns:mc="http://schemas.openxmlformats.org/markup-compatibility/2006" xmlns:p14="http://schemas.microsoft.com/office/powerpoint/2010/main">
    <mc:Choice Requires="p14">
      <p:transition spd="slow" p14:dur="8000" advClick="0" advTm="10000">
        <p:circle/>
      </p:transition>
    </mc:Choice>
    <mc:Fallback xmlns="">
      <p:transition spd="slow" advClick="0" advTm="1000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par>
                          <p:cTn id="8" fill="hold">
                            <p:stCondLst>
                              <p:cond delay="2000"/>
                            </p:stCondLst>
                            <p:childTnLst>
                              <p:par>
                                <p:cTn id="9" presetID="6" presetClass="entr" presetSubtype="16" fill="hold" grpId="0" nodeType="afterEffect">
                                  <p:stCondLst>
                                    <p:cond delay="150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000"/>
                                        <p:tgtEl>
                                          <p:spTgt spid="6"/>
                                        </p:tgtEl>
                                      </p:cBhvr>
                                    </p:animEffect>
                                  </p:childTnLst>
                                </p:cTn>
                              </p:par>
                            </p:childTnLst>
                          </p:cTn>
                        </p:par>
                        <p:par>
                          <p:cTn id="12" fill="hold">
                            <p:stCondLst>
                              <p:cond delay="5500"/>
                            </p:stCondLst>
                            <p:childTnLst>
                              <p:par>
                                <p:cTn id="13" presetID="42" presetClass="entr" presetSubtype="0" fill="hold" nodeType="afterEffect">
                                  <p:stCondLst>
                                    <p:cond delay="350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2000"/>
                                        <p:tgtEl>
                                          <p:spTgt spid="3"/>
                                        </p:tgtEl>
                                      </p:cBhvr>
                                    </p:animEffect>
                                    <p:anim calcmode="lin" valueType="num">
                                      <p:cBhvr>
                                        <p:cTn id="16" dur="2000" fill="hold"/>
                                        <p:tgtEl>
                                          <p:spTgt spid="3"/>
                                        </p:tgtEl>
                                        <p:attrNameLst>
                                          <p:attrName>ppt_x</p:attrName>
                                        </p:attrNameLst>
                                      </p:cBhvr>
                                      <p:tavLst>
                                        <p:tav tm="0">
                                          <p:val>
                                            <p:strVal val="#ppt_x"/>
                                          </p:val>
                                        </p:tav>
                                        <p:tav tm="100000">
                                          <p:val>
                                            <p:strVal val="#ppt_x"/>
                                          </p:val>
                                        </p:tav>
                                      </p:tavLst>
                                    </p:anim>
                                    <p:anim calcmode="lin" valueType="num">
                                      <p:cBhvr>
                                        <p:cTn id="17" dur="2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350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2000"/>
                                        <p:tgtEl>
                                          <p:spTgt spid="7"/>
                                        </p:tgtEl>
                                      </p:cBhvr>
                                    </p:animEffect>
                                    <p:anim calcmode="lin" valueType="num">
                                      <p:cBhvr>
                                        <p:cTn id="21" dur="2000" fill="hold"/>
                                        <p:tgtEl>
                                          <p:spTgt spid="7"/>
                                        </p:tgtEl>
                                        <p:attrNameLst>
                                          <p:attrName>ppt_x</p:attrName>
                                        </p:attrNameLst>
                                      </p:cBhvr>
                                      <p:tavLst>
                                        <p:tav tm="0">
                                          <p:val>
                                            <p:strVal val="#ppt_x"/>
                                          </p:val>
                                        </p:tav>
                                        <p:tav tm="100000">
                                          <p:val>
                                            <p:strVal val="#ppt_x"/>
                                          </p:val>
                                        </p:tav>
                                      </p:tavLst>
                                    </p:anim>
                                    <p:anim calcmode="lin" valueType="num">
                                      <p:cBhvr>
                                        <p:cTn id="22"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pic>
        <p:nvPicPr>
          <p:cNvPr id="5124" name="Picture 4" descr="http://t2.gstatic.com/images?q=tbn:ANd9GcQi0j6lqFvEfgvLYM14hFdQO_7LqlU33ixusx1DdEwtzbxLqxx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2474505"/>
            <a:ext cx="5400600" cy="27363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5125"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3528" y="4072678"/>
            <a:ext cx="4896544" cy="259228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
        <p:nvSpPr>
          <p:cNvPr id="9" name="Rounded Rectangular Callout 8"/>
          <p:cNvSpPr/>
          <p:nvPr/>
        </p:nvSpPr>
        <p:spPr>
          <a:xfrm>
            <a:off x="205813" y="2492896"/>
            <a:ext cx="3528392" cy="1656184"/>
          </a:xfrm>
          <a:prstGeom prst="wedgeRound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omic Sans MS" panose="030F0702030302020204" pitchFamily="66" charset="0"/>
                <a:cs typeface="Arial" panose="020B0604020202020204" pitchFamily="34" charset="0"/>
              </a:rPr>
              <a:t>It is predicted that in 50 years the human mind will be able to connect to a computer, this could make you the perfect person.</a:t>
            </a:r>
            <a:endParaRPr lang="en-GB" dirty="0">
              <a:solidFill>
                <a:schemeClr val="tx1"/>
              </a:solidFill>
              <a:latin typeface="Comic Sans MS" panose="030F0702030302020204" pitchFamily="66" charset="0"/>
              <a:cs typeface="Arial" panose="020B0604020202020204" pitchFamily="34" charset="0"/>
            </a:endParaRPr>
          </a:p>
        </p:txBody>
      </p:sp>
      <p:sp>
        <p:nvSpPr>
          <p:cNvPr id="11" name="Rounded Rectangle 10"/>
          <p:cNvSpPr/>
          <p:nvPr/>
        </p:nvSpPr>
        <p:spPr>
          <a:xfrm>
            <a:off x="395536" y="260648"/>
            <a:ext cx="8280920" cy="201622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u="sng" dirty="0" smtClean="0">
                <a:solidFill>
                  <a:schemeClr val="tx1"/>
                </a:solidFill>
                <a:effectLst>
                  <a:outerShdw blurRad="38100" dist="38100" dir="2700000" algn="tl">
                    <a:srgbClr val="000000">
                      <a:alpha val="43137"/>
                    </a:srgbClr>
                  </a:outerShdw>
                </a:effectLst>
                <a:latin typeface="Comic Sans MS" panose="030F0702030302020204" pitchFamily="66" charset="0"/>
                <a:cs typeface="Arial" panose="020B0604020202020204" pitchFamily="34" charset="0"/>
              </a:rPr>
              <a:t>Within the next 50 years technology will have developed so much.</a:t>
            </a:r>
            <a:r>
              <a:rPr lang="en-GB" sz="1600" dirty="0" smtClean="0">
                <a:solidFill>
                  <a:schemeClr val="tx1"/>
                </a:solidFill>
                <a:latin typeface="Comic Sans MS" panose="030F0702030302020204" pitchFamily="66" charset="0"/>
                <a:cs typeface="Arial" panose="020B0604020202020204" pitchFamily="34" charset="0"/>
              </a:rPr>
              <a:t>   </a:t>
            </a: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In 2010 the top speed of a computer processor was </a:t>
            </a:r>
            <a:r>
              <a:rPr lang="en-GB" sz="1600" dirty="0">
                <a:solidFill>
                  <a:schemeClr val="tx1"/>
                </a:solidFill>
                <a:latin typeface="Comic Sans MS" panose="030F0702030302020204" pitchFamily="66" charset="0"/>
                <a:cs typeface="Arial" panose="020B0604020202020204" pitchFamily="34" charset="0"/>
              </a:rPr>
              <a:t>5.2 </a:t>
            </a:r>
            <a:r>
              <a:rPr lang="en-GB" sz="1600" dirty="0" smtClean="0">
                <a:solidFill>
                  <a:schemeClr val="tx1"/>
                </a:solidFill>
                <a:latin typeface="Comic Sans MS" panose="030F0702030302020204" pitchFamily="66" charset="0"/>
                <a:cs typeface="Arial" panose="020B0604020202020204" pitchFamily="34" charset="0"/>
              </a:rPr>
              <a:t>GHz.  </a:t>
            </a: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Moore’s </a:t>
            </a:r>
            <a:r>
              <a:rPr lang="en-GB" sz="1600" dirty="0">
                <a:solidFill>
                  <a:schemeClr val="tx1"/>
                </a:solidFill>
                <a:latin typeface="Comic Sans MS" panose="030F0702030302020204" pitchFamily="66" charset="0"/>
                <a:cs typeface="Arial" panose="020B0604020202020204" pitchFamily="34" charset="0"/>
              </a:rPr>
              <a:t>Law  </a:t>
            </a:r>
            <a:r>
              <a:rPr lang="en-GB" sz="1600" dirty="0" smtClean="0">
                <a:solidFill>
                  <a:schemeClr val="tx1"/>
                </a:solidFill>
                <a:latin typeface="Comic Sans MS" panose="030F0702030302020204" pitchFamily="66" charset="0"/>
                <a:cs typeface="Arial" panose="020B0604020202020204" pitchFamily="34" charset="0"/>
              </a:rPr>
              <a:t>predicts that the processing speed doubles every two years.</a:t>
            </a: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2050 </a:t>
            </a:r>
            <a:r>
              <a:rPr lang="en-GB" sz="1600" dirty="0">
                <a:solidFill>
                  <a:schemeClr val="tx1"/>
                </a:solidFill>
                <a:latin typeface="Comic Sans MS" panose="030F0702030302020204" pitchFamily="66" charset="0"/>
                <a:cs typeface="Arial" panose="020B0604020202020204" pitchFamily="34" charset="0"/>
              </a:rPr>
              <a:t>engineers could produce a </a:t>
            </a:r>
            <a:r>
              <a:rPr lang="en-GB" sz="1600" dirty="0" smtClean="0">
                <a:solidFill>
                  <a:schemeClr val="tx1"/>
                </a:solidFill>
                <a:latin typeface="Comic Sans MS" panose="030F0702030302020204" pitchFamily="66" charset="0"/>
                <a:cs typeface="Arial" panose="020B0604020202020204" pitchFamily="34" charset="0"/>
              </a:rPr>
              <a:t>processing </a:t>
            </a:r>
            <a:r>
              <a:rPr lang="en-GB" sz="1600" dirty="0">
                <a:solidFill>
                  <a:schemeClr val="tx1"/>
                </a:solidFill>
                <a:latin typeface="Comic Sans MS" panose="030F0702030302020204" pitchFamily="66" charset="0"/>
                <a:cs typeface="Arial" panose="020B0604020202020204" pitchFamily="34" charset="0"/>
              </a:rPr>
              <a:t>speed capable of running at 5,452,595 gigahertz, or nearly 5.5 </a:t>
            </a:r>
            <a:r>
              <a:rPr lang="en-GB" sz="1600" dirty="0" err="1">
                <a:solidFill>
                  <a:schemeClr val="tx1"/>
                </a:solidFill>
                <a:latin typeface="Comic Sans MS" panose="030F0702030302020204" pitchFamily="66" charset="0"/>
                <a:cs typeface="Arial" panose="020B0604020202020204" pitchFamily="34" charset="0"/>
              </a:rPr>
              <a:t>petahertz</a:t>
            </a:r>
            <a:r>
              <a:rPr lang="en-GB" sz="1600" dirty="0">
                <a:solidFill>
                  <a:schemeClr val="tx1"/>
                </a:solidFill>
                <a:latin typeface="Comic Sans MS" panose="030F0702030302020204" pitchFamily="66" charset="0"/>
                <a:cs typeface="Arial" panose="020B0604020202020204" pitchFamily="34" charset="0"/>
              </a:rPr>
              <a:t>. </a:t>
            </a:r>
            <a:endParaRPr lang="en-GB" sz="1600" dirty="0" smtClean="0">
              <a:solidFill>
                <a:schemeClr val="tx1"/>
              </a:solidFill>
              <a:latin typeface="Comic Sans MS" panose="030F0702030302020204" pitchFamily="66" charset="0"/>
              <a:cs typeface="Arial" panose="020B0604020202020204" pitchFamily="34" charset="0"/>
            </a:endParaRPr>
          </a:p>
          <a:p>
            <a:pPr marL="285750" indent="-285750">
              <a:buFont typeface="Arial" panose="020B0604020202020204" pitchFamily="34" charset="0"/>
              <a:buChar char="•"/>
            </a:pPr>
            <a:r>
              <a:rPr lang="en-GB" sz="1600" dirty="0" smtClean="0">
                <a:solidFill>
                  <a:schemeClr val="tx1"/>
                </a:solidFill>
                <a:latin typeface="Comic Sans MS" panose="030F0702030302020204" pitchFamily="66" charset="0"/>
                <a:cs typeface="Arial" panose="020B0604020202020204" pitchFamily="34" charset="0"/>
              </a:rPr>
              <a:t>This </a:t>
            </a:r>
            <a:r>
              <a:rPr lang="en-GB" sz="1600" dirty="0">
                <a:solidFill>
                  <a:schemeClr val="tx1"/>
                </a:solidFill>
                <a:latin typeface="Comic Sans MS" panose="030F0702030302020204" pitchFamily="66" charset="0"/>
                <a:cs typeface="Arial" panose="020B0604020202020204" pitchFamily="34" charset="0"/>
              </a:rPr>
              <a:t>could result in Complex </a:t>
            </a:r>
            <a:r>
              <a:rPr lang="en-GB" sz="1600" dirty="0" smtClean="0">
                <a:solidFill>
                  <a:schemeClr val="tx1"/>
                </a:solidFill>
                <a:latin typeface="Comic Sans MS" panose="030F0702030302020204" pitchFamily="66" charset="0"/>
                <a:cs typeface="Arial" panose="020B0604020202020204" pitchFamily="34" charset="0"/>
              </a:rPr>
              <a:t>computations resulting in </a:t>
            </a:r>
            <a:r>
              <a:rPr lang="en-GB" sz="1600" dirty="0">
                <a:solidFill>
                  <a:schemeClr val="tx1"/>
                </a:solidFill>
                <a:latin typeface="Comic Sans MS" panose="030F0702030302020204" pitchFamily="66" charset="0"/>
                <a:cs typeface="Arial" panose="020B0604020202020204" pitchFamily="34" charset="0"/>
              </a:rPr>
              <a:t>virtual </a:t>
            </a:r>
            <a:r>
              <a:rPr lang="en-GB" sz="1600" dirty="0" smtClean="0">
                <a:solidFill>
                  <a:schemeClr val="tx1"/>
                </a:solidFill>
                <a:latin typeface="Comic Sans MS" panose="030F0702030302020204" pitchFamily="66" charset="0"/>
                <a:cs typeface="Arial" panose="020B0604020202020204" pitchFamily="34" charset="0"/>
              </a:rPr>
              <a:t>simulations. </a:t>
            </a:r>
            <a:endParaRPr lang="en-GB" sz="1600" dirty="0">
              <a:solidFill>
                <a:schemeClr val="tx1"/>
              </a:solidFill>
              <a:latin typeface="Comic Sans MS" panose="030F0702030302020204" pitchFamily="66" charset="0"/>
              <a:cs typeface="Arial" panose="020B0604020202020204" pitchFamily="34" charset="0"/>
            </a:endParaRPr>
          </a:p>
        </p:txBody>
      </p:sp>
      <p:sp>
        <p:nvSpPr>
          <p:cNvPr id="13" name="Rounded Rectangle 12"/>
          <p:cNvSpPr/>
          <p:nvPr/>
        </p:nvSpPr>
        <p:spPr>
          <a:xfrm>
            <a:off x="5220072" y="4941168"/>
            <a:ext cx="3600400" cy="1728192"/>
          </a:xfrm>
          <a:prstGeom prst="roundRect">
            <a:avLst/>
          </a:prstGeom>
          <a:solidFill>
            <a:srgbClr val="EB4B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latin typeface="Comic Sans MS" panose="030F0702030302020204" pitchFamily="66" charset="0"/>
                <a:cs typeface="Arial" panose="020B0604020202020204" pitchFamily="34" charset="0"/>
              </a:rPr>
              <a:t>The world will change and develop to the point where, nothing will be unimaginable. Cars will drive themselves  under your instruction, to your desired destination. No more accidents or deaths on our roads.</a:t>
            </a:r>
            <a:endParaRPr lang="en-GB" sz="1600" dirty="0">
              <a:solidFill>
                <a:schemeClr val="tx1"/>
              </a:solidFill>
              <a:latin typeface="Comic Sans MS" panose="030F0702030302020204" pitchFamily="66"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GB" dirty="0" smtClean="0">
                <a:solidFill>
                  <a:schemeClr val="bg1"/>
                </a:solidFill>
              </a:rPr>
              <a:t>Miss Jackie Hollyoak</a:t>
            </a:r>
            <a:endParaRPr lang="en-GB" dirty="0">
              <a:solidFill>
                <a:schemeClr val="bg1"/>
              </a:solidFill>
            </a:endParaRPr>
          </a:p>
        </p:txBody>
      </p:sp>
    </p:spTree>
    <p:extLst>
      <p:ext uri="{BB962C8B-B14F-4D97-AF65-F5344CB8AC3E}">
        <p14:creationId xmlns:p14="http://schemas.microsoft.com/office/powerpoint/2010/main" val="901996904"/>
      </p:ext>
    </p:extLst>
  </p:cSld>
  <p:clrMapOvr>
    <a:masterClrMapping/>
  </p:clrMapOvr>
  <mc:AlternateContent xmlns:mc="http://schemas.openxmlformats.org/markup-compatibility/2006" xmlns:p14="http://schemas.microsoft.com/office/powerpoint/2010/main">
    <mc:Choice Requires="p14">
      <p:transition spd="slow" p14:dur="4000" advClick="0" advTm="3000">
        <p:circle/>
      </p:transition>
    </mc:Choice>
    <mc:Fallback xmlns="">
      <p:transition spd="slow" advClick="0" advTm="300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par>
                          <p:cTn id="8" fill="hold">
                            <p:stCondLst>
                              <p:cond delay="2000"/>
                            </p:stCondLst>
                            <p:childTnLst>
                              <p:par>
                                <p:cTn id="9" presetID="6" presetClass="entr" presetSubtype="16" fill="hold" grpId="0" nodeType="afterEffect">
                                  <p:stCondLst>
                                    <p:cond delay="6000"/>
                                  </p:stCondLst>
                                  <p:childTnLst>
                                    <p:set>
                                      <p:cBhvr>
                                        <p:cTn id="10" dur="1" fill="hold">
                                          <p:stCondLst>
                                            <p:cond delay="0"/>
                                          </p:stCondLst>
                                        </p:cTn>
                                        <p:tgtEl>
                                          <p:spTgt spid="9"/>
                                        </p:tgtEl>
                                        <p:attrNameLst>
                                          <p:attrName>style.visibility</p:attrName>
                                        </p:attrNameLst>
                                      </p:cBhvr>
                                      <p:to>
                                        <p:strVal val="visible"/>
                                      </p:to>
                                    </p:set>
                                    <p:animEffect transition="in" filter="circle(in)">
                                      <p:cBhvr>
                                        <p:cTn id="11" dur="3000"/>
                                        <p:tgtEl>
                                          <p:spTgt spid="9"/>
                                        </p:tgtEl>
                                      </p:cBhvr>
                                    </p:animEffect>
                                  </p:childTnLst>
                                </p:cTn>
                              </p:par>
                              <p:par>
                                <p:cTn id="12" presetID="42" presetClass="entr" presetSubtype="0" fill="hold" nodeType="withEffect">
                                  <p:stCondLst>
                                    <p:cond delay="9250"/>
                                  </p:stCondLst>
                                  <p:childTnLst>
                                    <p:set>
                                      <p:cBhvr>
                                        <p:cTn id="13" dur="1" fill="hold">
                                          <p:stCondLst>
                                            <p:cond delay="0"/>
                                          </p:stCondLst>
                                        </p:cTn>
                                        <p:tgtEl>
                                          <p:spTgt spid="5125"/>
                                        </p:tgtEl>
                                        <p:attrNameLst>
                                          <p:attrName>style.visibility</p:attrName>
                                        </p:attrNameLst>
                                      </p:cBhvr>
                                      <p:to>
                                        <p:strVal val="visible"/>
                                      </p:to>
                                    </p:set>
                                    <p:animEffect transition="in" filter="fade">
                                      <p:cBhvr>
                                        <p:cTn id="14" dur="1000"/>
                                        <p:tgtEl>
                                          <p:spTgt spid="5125"/>
                                        </p:tgtEl>
                                      </p:cBhvr>
                                    </p:animEffect>
                                    <p:anim calcmode="lin" valueType="num">
                                      <p:cBhvr>
                                        <p:cTn id="15" dur="1000" fill="hold"/>
                                        <p:tgtEl>
                                          <p:spTgt spid="5125"/>
                                        </p:tgtEl>
                                        <p:attrNameLst>
                                          <p:attrName>ppt_x</p:attrName>
                                        </p:attrNameLst>
                                      </p:cBhvr>
                                      <p:tavLst>
                                        <p:tav tm="0">
                                          <p:val>
                                            <p:strVal val="#ppt_x"/>
                                          </p:val>
                                        </p:tav>
                                        <p:tav tm="100000">
                                          <p:val>
                                            <p:strVal val="#ppt_x"/>
                                          </p:val>
                                        </p:tav>
                                      </p:tavLst>
                                    </p:anim>
                                    <p:anim calcmode="lin" valueType="num">
                                      <p:cBhvr>
                                        <p:cTn id="16" dur="1000" fill="hold"/>
                                        <p:tgtEl>
                                          <p:spTgt spid="5125"/>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9250"/>
                                  </p:stCondLst>
                                  <p:childTnLst>
                                    <p:set>
                                      <p:cBhvr>
                                        <p:cTn id="18" dur="1" fill="hold">
                                          <p:stCondLst>
                                            <p:cond delay="0"/>
                                          </p:stCondLst>
                                        </p:cTn>
                                        <p:tgtEl>
                                          <p:spTgt spid="5124"/>
                                        </p:tgtEl>
                                        <p:attrNameLst>
                                          <p:attrName>style.visibility</p:attrName>
                                        </p:attrNameLst>
                                      </p:cBhvr>
                                      <p:to>
                                        <p:strVal val="visible"/>
                                      </p:to>
                                    </p:set>
                                    <p:animEffect transition="in" filter="fade">
                                      <p:cBhvr>
                                        <p:cTn id="19" dur="1000"/>
                                        <p:tgtEl>
                                          <p:spTgt spid="5124"/>
                                        </p:tgtEl>
                                      </p:cBhvr>
                                    </p:animEffect>
                                    <p:anim calcmode="lin" valueType="num">
                                      <p:cBhvr>
                                        <p:cTn id="20" dur="1000" fill="hold"/>
                                        <p:tgtEl>
                                          <p:spTgt spid="5124"/>
                                        </p:tgtEl>
                                        <p:attrNameLst>
                                          <p:attrName>ppt_x</p:attrName>
                                        </p:attrNameLst>
                                      </p:cBhvr>
                                      <p:tavLst>
                                        <p:tav tm="0">
                                          <p:val>
                                            <p:strVal val="#ppt_x"/>
                                          </p:val>
                                        </p:tav>
                                        <p:tav tm="100000">
                                          <p:val>
                                            <p:strVal val="#ppt_x"/>
                                          </p:val>
                                        </p:tav>
                                      </p:tavLst>
                                    </p:anim>
                                    <p:anim calcmode="lin" valueType="num">
                                      <p:cBhvr>
                                        <p:cTn id="21" dur="1000" fill="hold"/>
                                        <p:tgtEl>
                                          <p:spTgt spid="5124"/>
                                        </p:tgtEl>
                                        <p:attrNameLst>
                                          <p:attrName>ppt_y</p:attrName>
                                        </p:attrNameLst>
                                      </p:cBhvr>
                                      <p:tavLst>
                                        <p:tav tm="0">
                                          <p:val>
                                            <p:strVal val="#ppt_y+.1"/>
                                          </p:val>
                                        </p:tav>
                                        <p:tav tm="100000">
                                          <p:val>
                                            <p:strVal val="#ppt_y"/>
                                          </p:val>
                                        </p:tav>
                                      </p:tavLst>
                                    </p:anim>
                                  </p:childTnLst>
                                </p:cTn>
                              </p:par>
                            </p:childTnLst>
                          </p:cTn>
                        </p:par>
                        <p:par>
                          <p:cTn id="22" fill="hold">
                            <p:stCondLst>
                              <p:cond delay="12250"/>
                            </p:stCondLst>
                            <p:childTnLst>
                              <p:par>
                                <p:cTn id="23" presetID="6" presetClass="entr" presetSubtype="16" fill="hold" grpId="0" nodeType="afterEffect">
                                  <p:stCondLst>
                                    <p:cond delay="3500"/>
                                  </p:stCondLst>
                                  <p:childTnLst>
                                    <p:set>
                                      <p:cBhvr>
                                        <p:cTn id="24" dur="1" fill="hold">
                                          <p:stCondLst>
                                            <p:cond delay="0"/>
                                          </p:stCondLst>
                                        </p:cTn>
                                        <p:tgtEl>
                                          <p:spTgt spid="13"/>
                                        </p:tgtEl>
                                        <p:attrNameLst>
                                          <p:attrName>style.visibility</p:attrName>
                                        </p:attrNameLst>
                                      </p:cBhvr>
                                      <p:to>
                                        <p:strVal val="visible"/>
                                      </p:to>
                                    </p:set>
                                    <p:animEffect transition="in" filter="circle(in)">
                                      <p:cBhvr>
                                        <p:cTn id="25"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4683968"/>
          </a:xfrm>
        </p:spPr>
        <p:txBody>
          <a:bodyPr>
            <a:normAutofit fontScale="85000" lnSpcReduction="10000"/>
          </a:bodyPr>
          <a:lstStyle/>
          <a:p>
            <a:pPr marL="137160" indent="0">
              <a:buNone/>
            </a:pPr>
            <a:r>
              <a:rPr lang="en-GB" sz="4800" dirty="0" smtClean="0">
                <a:solidFill>
                  <a:schemeClr val="bg1"/>
                </a:solidFill>
                <a:latin typeface="Comic Sans MS" panose="030F0702030302020204" pitchFamily="66" charset="0"/>
                <a:cs typeface="Arial" panose="020B0604020202020204" pitchFamily="34" charset="0"/>
              </a:rPr>
              <a:t>First week pre-arrival activities</a:t>
            </a:r>
          </a:p>
          <a:p>
            <a:pPr marL="137160" indent="0">
              <a:buNone/>
            </a:pPr>
            <a:endParaRPr lang="en-GB" sz="4800" dirty="0" smtClean="0">
              <a:solidFill>
                <a:schemeClr val="bg1"/>
              </a:solidFill>
              <a:latin typeface="Comic Sans MS" panose="030F0702030302020204" pitchFamily="66" charset="0"/>
              <a:cs typeface="Arial" panose="020B0604020202020204" pitchFamily="34" charset="0"/>
            </a:endParaRPr>
          </a:p>
          <a:p>
            <a:pPr marL="137160" indent="0">
              <a:buNone/>
            </a:pPr>
            <a:r>
              <a:rPr lang="en-GB" sz="4800" dirty="0" smtClean="0">
                <a:solidFill>
                  <a:schemeClr val="bg1"/>
                </a:solidFill>
                <a:latin typeface="Comic Sans MS" panose="030F0702030302020204" pitchFamily="66" charset="0"/>
                <a:cs typeface="Arial" panose="020B0604020202020204" pitchFamily="34" charset="0"/>
              </a:rPr>
              <a:t>Presentation By Miss Jackie Hollyoak</a:t>
            </a:r>
          </a:p>
          <a:p>
            <a:pPr marL="137160" indent="0">
              <a:buNone/>
            </a:pPr>
            <a:endParaRPr lang="en-GB" sz="4800" dirty="0">
              <a:solidFill>
                <a:schemeClr val="bg1"/>
              </a:solidFill>
              <a:latin typeface="Comic Sans MS" panose="030F0702030302020204" pitchFamily="66" charset="0"/>
              <a:cs typeface="Arial" panose="020B0604020202020204" pitchFamily="34" charset="0"/>
            </a:endParaRPr>
          </a:p>
          <a:p>
            <a:pPr marL="137160" indent="0">
              <a:buNone/>
            </a:pPr>
            <a:r>
              <a:rPr lang="en-GB" sz="4800" dirty="0" smtClean="0">
                <a:solidFill>
                  <a:schemeClr val="bg1"/>
                </a:solidFill>
                <a:latin typeface="Comic Sans MS" panose="030F0702030302020204" pitchFamily="66" charset="0"/>
                <a:cs typeface="Arial" panose="020B0604020202020204" pitchFamily="34" charset="0"/>
              </a:rPr>
              <a:t>Foundation Year in Computing &amp; Mathematics</a:t>
            </a:r>
            <a:endParaRPr lang="en-GB" sz="4800" dirty="0">
              <a:solidFill>
                <a:schemeClr val="bg1"/>
              </a:solidFill>
              <a:latin typeface="Comic Sans MS" panose="030F0702030302020204" pitchFamily="66"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GB" smtClean="0"/>
              <a:t>Miss Jackie Hollyoak</a:t>
            </a:r>
            <a:endParaRPr lang="en-GB" dirty="0"/>
          </a:p>
        </p:txBody>
      </p:sp>
    </p:spTree>
    <p:extLst>
      <p:ext uri="{BB962C8B-B14F-4D97-AF65-F5344CB8AC3E}">
        <p14:creationId xmlns:p14="http://schemas.microsoft.com/office/powerpoint/2010/main" val="2040719963"/>
      </p:ext>
    </p:extLst>
  </p:cSld>
  <p:clrMapOvr>
    <a:masterClrMapping/>
  </p:clrMapOvr>
  <mc:AlternateContent xmlns:mc="http://schemas.openxmlformats.org/markup-compatibility/2006" xmlns:p14="http://schemas.microsoft.com/office/powerpoint/2010/main">
    <mc:Choice Requires="p14">
      <p:transition spd="slow" p14:dur="2000" advClick="0" advTm="10000">
        <p:circle/>
      </p:transition>
    </mc:Choice>
    <mc:Fallback xmlns="">
      <p:transition spd="slow" advClick="0" advTm="10000">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757</TotalTime>
  <Words>367</Words>
  <Application>Microsoft Office PowerPoint</Application>
  <PresentationFormat>On-screen Show (4:3)</PresentationFormat>
  <Paragraphs>39</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Apex</vt:lpstr>
      <vt:lpstr>  </vt:lpstr>
      <vt:lpstr>PowerPoint Presentation</vt:lpstr>
      <vt:lpstr>PowerPoint Presentation</vt:lpstr>
      <vt:lpstr>PowerPoint Presentation</vt:lpstr>
    </vt:vector>
  </TitlesOfParts>
  <Company>Belgrave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Local Area Network User 7</dc:creator>
  <cp:lastModifiedBy>Dave Thomas</cp:lastModifiedBy>
  <cp:revision>93</cp:revision>
  <dcterms:created xsi:type="dcterms:W3CDTF">2014-09-09T10:32:19Z</dcterms:created>
  <dcterms:modified xsi:type="dcterms:W3CDTF">2014-09-12T14:51:21Z</dcterms:modified>
</cp:coreProperties>
</file>