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04" r:id="rId4"/>
    <p:sldId id="311" r:id="rId5"/>
    <p:sldId id="315" r:id="rId6"/>
    <p:sldId id="312" r:id="rId7"/>
    <p:sldId id="316" r:id="rId8"/>
    <p:sldId id="301" r:id="rId9"/>
    <p:sldId id="310" r:id="rId10"/>
    <p:sldId id="314" r:id="rId11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D82C1"/>
    <a:srgbClr val="009900"/>
    <a:srgbClr val="CC0000"/>
    <a:srgbClr val="FFFF00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86410" autoAdjust="0"/>
  </p:normalViewPr>
  <p:slideViewPr>
    <p:cSldViewPr>
      <p:cViewPr varScale="1">
        <p:scale>
          <a:sx n="83" d="100"/>
          <a:sy n="83" d="100"/>
        </p:scale>
        <p:origin x="74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>
            <a:extLst>
              <a:ext uri="{FF2B5EF4-FFF2-40B4-BE49-F238E27FC236}">
                <a16:creationId xmlns:a16="http://schemas.microsoft.com/office/drawing/2014/main" id="{B7C2F36F-9135-41AD-973E-E188DA78E3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39" name="Rectangle 3">
            <a:extLst>
              <a:ext uri="{FF2B5EF4-FFF2-40B4-BE49-F238E27FC236}">
                <a16:creationId xmlns:a16="http://schemas.microsoft.com/office/drawing/2014/main" id="{8363E85B-1732-4866-B316-91BBFC6EB4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40" name="Rectangle 4">
            <a:extLst>
              <a:ext uri="{FF2B5EF4-FFF2-40B4-BE49-F238E27FC236}">
                <a16:creationId xmlns:a16="http://schemas.microsoft.com/office/drawing/2014/main" id="{5F1BBA85-5F4B-4FD7-A815-8EBA8ADF15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41" name="Rectangle 5">
            <a:extLst>
              <a:ext uri="{FF2B5EF4-FFF2-40B4-BE49-F238E27FC236}">
                <a16:creationId xmlns:a16="http://schemas.microsoft.com/office/drawing/2014/main" id="{1E7B63AA-649D-4873-A235-AF61F7EAC37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7B27624-291B-4C32-B52D-AE192C4742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54E1F348-7A4D-4F39-B8E2-0C3EE1890F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23" name="Rectangle 3">
            <a:extLst>
              <a:ext uri="{FF2B5EF4-FFF2-40B4-BE49-F238E27FC236}">
                <a16:creationId xmlns:a16="http://schemas.microsoft.com/office/drawing/2014/main" id="{46A050BD-9547-43C0-A79E-D7248C4FED6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815A494-6B32-42D4-8910-81EE447C16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25" name="Rectangle 5">
            <a:extLst>
              <a:ext uri="{FF2B5EF4-FFF2-40B4-BE49-F238E27FC236}">
                <a16:creationId xmlns:a16="http://schemas.microsoft.com/office/drawing/2014/main" id="{802ED54D-0763-4081-A131-145E11E3497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96326" name="Rectangle 6">
            <a:extLst>
              <a:ext uri="{FF2B5EF4-FFF2-40B4-BE49-F238E27FC236}">
                <a16:creationId xmlns:a16="http://schemas.microsoft.com/office/drawing/2014/main" id="{04ADFD7F-4AE0-4F86-82F5-1E66D21EDC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27" name="Rectangle 7">
            <a:extLst>
              <a:ext uri="{FF2B5EF4-FFF2-40B4-BE49-F238E27FC236}">
                <a16:creationId xmlns:a16="http://schemas.microsoft.com/office/drawing/2014/main" id="{A7AE2D67-9F7D-4D5C-8E80-8273D9E09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2BE4C8D-E702-4802-9615-43262712A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4176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2094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2022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0612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619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7D33D739-A35C-445C-B80A-1F78FA3D8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ACA188-49DB-492B-84C6-F3F90AF2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32488" y="4324350"/>
            <a:ext cx="2297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20A23D-914E-442F-882C-0255F7BD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4324350"/>
            <a:ext cx="4879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5BF96F-FBA2-44CB-950E-0F1CE889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57900" y="1430338"/>
            <a:ext cx="21717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2A329E-2692-48B6-9C6E-D2967143D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34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D24003E-C4DD-4A8C-BBBE-3C4CD445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84B4F8-1FD9-437E-A0B4-819DAF611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51C2E6-1B8D-4947-90C7-CA3ADD1CD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A0947EC-A33A-4692-AC00-58BE9A30B550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429199637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DE076C4E-B227-48ED-BBB1-CA8435AF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6582FBC-0747-4831-807F-B0E7723BC8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524D792-64A5-4F2E-8378-597498AE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D4D8C18-6448-417A-A6A4-B72A8B74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BC3B39E9-B1C8-419F-9C87-2E3862FD7DB7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5175663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A7776516-1E56-4B9E-A80B-C2542D2F14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E31BFF-773C-45D7-B8A8-0CE4124B70B2}"/>
              </a:ext>
            </a:extLst>
          </p:cNvPr>
          <p:cNvSpPr txBox="1"/>
          <p:nvPr/>
        </p:nvSpPr>
        <p:spPr>
          <a:xfrm>
            <a:off x="231775" y="80803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46BE55-66B6-4F16-A217-88A8F81E05A4}"/>
              </a:ext>
            </a:extLst>
          </p:cNvPr>
          <p:cNvSpPr txBox="1"/>
          <p:nvPr/>
        </p:nvSpPr>
        <p:spPr>
          <a:xfrm>
            <a:off x="8147050" y="3021013"/>
            <a:ext cx="4572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99E946F4-4EF9-4132-B024-E8E847DBA11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0E269806-56BE-4E18-A639-7B210506DAC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021C216-ADB9-444A-93EE-31053896487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FF21F59-E649-4511-B411-81D8C053109E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54688740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FB91CCEB-A4E3-4DD9-9BB5-2E6563A4D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73B3686-7501-4BA4-B2C8-62CFFB45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79413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239FBB4-C62B-43AA-8B4E-831E2CEDF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584E74A-73CF-46DA-BE50-B8366DF03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39FA4B9-93F9-49E7-A5E7-86A300CE512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10639395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BF4F3E4-C4C9-4FAB-8011-1CE04D4FF8B3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6BE8FC6-DC2D-431D-B332-66C9E0AEB11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C8769DA-BE70-47B5-BB74-E4EB5E75E66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AC9FCA4-A34E-46CF-B407-C1296C677557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416462107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52E65F9-892B-49DB-BE13-630F8BC9877A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1D32F84-8AB1-4112-986D-35962184F918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8AD9B60-1AF4-4729-9631-D984C12E03FA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DFF4395A-F810-4AC1-BAC8-74793017375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97282189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F52B-3595-46EA-B052-3E076135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B29BA-152A-4F56-A3A3-508FE63F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D8D84-3DED-48FF-B2EA-81BF1CA4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40B6568C-EADC-4623-BB54-74CA3B106DF6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331899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36DF48BB-E572-43A3-9D3D-BEC5F6D6B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7F28E8-4F7B-4A64-AF20-496EA6EC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0E1915-D294-4749-AA85-3F5DE501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9753F9-42CE-4C42-9472-C3D3266B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9C6939E6-4046-464D-BB3B-D1A196AF841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27195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864427"/>
          </a:xfrm>
        </p:spPr>
        <p:txBody>
          <a:bodyPr>
            <a:normAutofit/>
          </a:bodyPr>
          <a:lstStyle>
            <a:lvl1pPr>
              <a:defRPr sz="2000" i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916832"/>
            <a:ext cx="7955280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D8CA2CF-E019-44CC-AF60-82F8D4FE52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‹#›</a:t>
            </a:fld>
            <a:r>
              <a:rPr lang="en-US" altLang="en-US" i="1" dirty="0"/>
              <a:t> of  8 or so  </a:t>
            </a:r>
          </a:p>
        </p:txBody>
      </p:sp>
    </p:spTree>
    <p:extLst>
      <p:ext uri="{BB962C8B-B14F-4D97-AF65-F5344CB8AC3E}">
        <p14:creationId xmlns:p14="http://schemas.microsoft.com/office/powerpoint/2010/main" val="366851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ADA217EA-7BAD-42A6-BE78-B912D2459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8CBCFA-FFE2-47E5-9C23-04E58258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6242E8-7A7C-4F1A-B73B-698F8C3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31A148-77D6-4C93-9861-D2F307951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B860E499-8379-4E0B-B1B0-1A14BA2427A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67696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94BD97-452E-4A34-9D8D-4B3066362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77E571-3EE5-4DF3-944A-40A813F1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19108F-FDE6-45BA-8295-8D72650A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64424BB-28B5-4536-ABCB-2A7D922B46E8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51320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2CCF3B-A8E4-48F0-B9FA-89039248F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6E256A4-FACF-4C32-B3BB-F2F04FB33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22CAB8-D75E-46C3-B34E-06B0EAC80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6EF5900-E3E2-41E8-95DC-5EAE0FEBBBF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94567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DEBDF4-80CB-4EF8-AE79-C5A59690D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279190D-92F7-4D20-87A6-DAFDCB4B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E097252-68F5-48FD-AB89-610AC4AC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1E9A2CEA-555D-4979-B011-325682A2986E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76771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03F8F0D-75D3-4486-A8F5-EA2F26172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CEE3736-91E1-4E9E-B924-7F394E69D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69B7B46-0102-4D01-809A-ACF34DE3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6A8FF23A-C963-4529-A31E-870B199E1614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19708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C8C890-38D6-4DAF-9F94-ADCCC9AAE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AD7400-A339-42F8-A7AB-F36EB63B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EDBFC3-80D1-4060-A3A4-9E251A5B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66C8B9E-A0A1-4264-A9FB-6D415EC9CA78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57442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6A9734-E323-465D-8063-75813A63B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6358B3-CE1D-4887-AE9A-8C99EB944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72917D-1E30-4451-86F3-472A24EE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BA159C7-38EC-4A01-85E9-9D9B39015E5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71497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0-HD-TOP.png">
            <a:extLst>
              <a:ext uri="{FF2B5EF4-FFF2-40B4-BE49-F238E27FC236}">
                <a16:creationId xmlns:a16="http://schemas.microsoft.com/office/drawing/2014/main" id="{1648545C-A878-447D-ABBC-5C6FA88CDA1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ACD1F7-BC05-4619-AAC9-03B8C090C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3588"/>
            <a:ext cx="6378575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1EA25-0B8A-48CB-BBB2-95BCCC984E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93725" y="2193925"/>
            <a:ext cx="7956550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BDDE2-D3FC-46EA-8905-A86EBFC6D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1913" y="6356350"/>
            <a:ext cx="2138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FF773-D1CE-4E9A-83E5-0DE965F01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3725" y="6356350"/>
            <a:ext cx="5681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EA030-9F3A-4613-871E-67BE4E6BB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72250" y="381000"/>
            <a:ext cx="1978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A69C26F4-1170-4EC0-A540-6CD24211B842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61" r:id="rId11"/>
    <p:sldLayoutId id="2147483962" r:id="rId12"/>
    <p:sldLayoutId id="2147483963" r:id="rId13"/>
    <p:sldLayoutId id="2147483954" r:id="rId14"/>
    <p:sldLayoutId id="2147483955" r:id="rId15"/>
    <p:sldLayoutId id="2147483956" r:id="rId16"/>
    <p:sldLayoutId id="2147483964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>
        <p:tmplLst>
          <p:tmpl>
            <p:tnLst>
              <p:par>
                <p:cTn presetID="9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.t.thomas@staffs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avethomaswebspace.org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Tidal_locking" TargetMode="External"/><Relationship Id="rId13" Type="http://schemas.openxmlformats.org/officeDocument/2006/relationships/hyperlink" Target="https://en.wikipedia.org/wiki/Earth" TargetMode="External"/><Relationship Id="rId18" Type="http://schemas.openxmlformats.org/officeDocument/2006/relationships/hyperlink" Target="https://en.wikipedia.org/wiki/Exoplanet#cite_note-earthsunhz-12" TargetMode="External"/><Relationship Id="rId3" Type="http://schemas.openxmlformats.org/officeDocument/2006/relationships/hyperlink" Target="https://en.wikipedia.org/wiki/List_of_multiplanetary_systems" TargetMode="External"/><Relationship Id="rId21" Type="http://schemas.openxmlformats.org/officeDocument/2006/relationships/hyperlink" Target="https://en.wikipedia.org/wiki/Exoplanet#cite_note-LATimes-20131104-14" TargetMode="External"/><Relationship Id="rId7" Type="http://schemas.openxmlformats.org/officeDocument/2006/relationships/hyperlink" Target="https://en.wikipedia.org/wiki/Doppler_spectroscopy" TargetMode="External"/><Relationship Id="rId12" Type="http://schemas.openxmlformats.org/officeDocument/2006/relationships/hyperlink" Target="https://en.wikipedia.org/wiki/Exoplanet#cite_note-footnoteA-8" TargetMode="External"/><Relationship Id="rId17" Type="http://schemas.openxmlformats.org/officeDocument/2006/relationships/hyperlink" Target="https://en.wikipedia.org/wiki/Exoplanet#cite_note-ucb1in5-11" TargetMode="External"/><Relationship Id="rId2" Type="http://schemas.openxmlformats.org/officeDocument/2006/relationships/hyperlink" Target="https://en.wikipedia.org/wiki/Planetary_system" TargetMode="External"/><Relationship Id="rId16" Type="http://schemas.openxmlformats.org/officeDocument/2006/relationships/hyperlink" Target="https://en.wikipedia.org/wiki/Exoplanet#cite_note-footnoteC-10" TargetMode="External"/><Relationship Id="rId20" Type="http://schemas.openxmlformats.org/officeDocument/2006/relationships/hyperlink" Target="https://en.wikipedia.org/wiki/Red_dwar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ransit_(astronomy)" TargetMode="External"/><Relationship Id="rId11" Type="http://schemas.openxmlformats.org/officeDocument/2006/relationships/hyperlink" Target="https://en.wikipedia.org/wiki/Solar_analog" TargetMode="External"/><Relationship Id="rId5" Type="http://schemas.openxmlformats.org/officeDocument/2006/relationships/hyperlink" Target="https://en.wikipedia.org/wiki/Methods_of_detecting_exoplanets" TargetMode="External"/><Relationship Id="rId15" Type="http://schemas.openxmlformats.org/officeDocument/2006/relationships/hyperlink" Target="https://en.wikipedia.org/wiki/Habitable_zone" TargetMode="External"/><Relationship Id="rId10" Type="http://schemas.openxmlformats.org/officeDocument/2006/relationships/hyperlink" Target="https://en.wikipedia.org/wiki/Exoplanet#cite_note-Nature-20120111-7" TargetMode="External"/><Relationship Id="rId19" Type="http://schemas.openxmlformats.org/officeDocument/2006/relationships/hyperlink" Target="https://en.wikipedia.org/wiki/Exoplanet#cite_note-footnoteD-13" TargetMode="External"/><Relationship Id="rId4" Type="http://schemas.openxmlformats.org/officeDocument/2006/relationships/hyperlink" Target="https://en.wikipedia.org/wiki/Exoplanet#cite_note-Exoplanet_Catalog_(epc)-5" TargetMode="External"/><Relationship Id="rId9" Type="http://schemas.openxmlformats.org/officeDocument/2006/relationships/hyperlink" Target="https://en.wikipedia.org/wiki/Exoplanet#cite_note-6" TargetMode="External"/><Relationship Id="rId14" Type="http://schemas.openxmlformats.org/officeDocument/2006/relationships/hyperlink" Target="https://en.wikipedia.org/wiki/Exoplanet#cite_note-footnoteB-9" TargetMode="External"/><Relationship Id="rId22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programmes/p011sm9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o.stanford.edu/entries/life/" TargetMode="External"/><Relationship Id="rId2" Type="http://schemas.openxmlformats.org/officeDocument/2006/relationships/hyperlink" Target="https://www.nasa.gov/vision/universe/starsgalaxies/life%27s_working_definition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strobiology.nasa.gov/research/life-detection/about/" TargetMode="External"/><Relationship Id="rId4" Type="http://schemas.openxmlformats.org/officeDocument/2006/relationships/hyperlink" Target="https://www.glasgowcomascale.org/what-is-gcs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ic.edu/ao/landing" TargetMode="External"/><Relationship Id="rId3" Type="http://schemas.openxmlformats.org/officeDocument/2006/relationships/hyperlink" Target="https://exoplanets.nasa.gov/" TargetMode="External"/><Relationship Id="rId7" Type="http://schemas.openxmlformats.org/officeDocument/2006/relationships/hyperlink" Target="https://en.wikipedia.org/wiki/SETI@home" TargetMode="External"/><Relationship Id="rId2" Type="http://schemas.openxmlformats.org/officeDocument/2006/relationships/hyperlink" Target="https://astrobiology.nasa.gov/research/life-detection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oinc.berkeley.edu/wiki/SETI@home" TargetMode="External"/><Relationship Id="rId5" Type="http://schemas.openxmlformats.org/officeDocument/2006/relationships/hyperlink" Target="https://en.wikipedia.org/wiki/Little_green_men" TargetMode="External"/><Relationship Id="rId4" Type="http://schemas.openxmlformats.org/officeDocument/2006/relationships/hyperlink" Target="https://history.nasa.gov/seti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ti.org/drake-equation-inde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ermi_parado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gthink.com/surprising-science/the-dark-forest-theory-a-terrifying-explanation-of-why-we-havent-heard-from-aliens-ye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E8BF349-CCA5-413B-84AC-5AA568925C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412776"/>
            <a:ext cx="9144000" cy="108012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2400" dirty="0"/>
              <a:t>Uttoxeter U3A - Introduction to Cosmology</a:t>
            </a:r>
            <a:br>
              <a:rPr lang="en-GB" sz="2400" dirty="0"/>
            </a:br>
            <a:br>
              <a:rPr lang="en-GB" sz="2400" dirty="0"/>
            </a:br>
            <a:r>
              <a:rPr lang="en-GB" sz="2400" cap="none" dirty="0"/>
              <a:t>Session 10; Life in the universe</a:t>
            </a:r>
            <a:endParaRPr lang="en-US" altLang="en-US" sz="2400" dirty="0"/>
          </a:p>
        </p:txBody>
      </p:sp>
      <p:sp>
        <p:nvSpPr>
          <p:cNvPr id="565251" name="Rectangle 3">
            <a:extLst>
              <a:ext uri="{FF2B5EF4-FFF2-40B4-BE49-F238E27FC236}">
                <a16:creationId xmlns:a16="http://schemas.microsoft.com/office/drawing/2014/main" id="{B7F6EE65-BF41-4E18-9F8E-BEF8858F82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24175"/>
            <a:ext cx="6400800" cy="2087563"/>
          </a:xfrm>
        </p:spPr>
        <p:txBody>
          <a:bodyPr rtlCol="0">
            <a:normAutofit fontScale="8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altLang="en-US" sz="36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3100" dirty="0"/>
              <a:t>A presentation by Dave Thomas</a:t>
            </a:r>
          </a:p>
          <a:p>
            <a:pPr algn="ctr" fontAlgn="auto">
              <a:spcAft>
                <a:spcPts val="0"/>
              </a:spcAft>
              <a:defRPr/>
            </a:pPr>
            <a:endParaRPr lang="en-GB" altLang="en-US" sz="36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2900" dirty="0">
                <a:hlinkClick r:id="rId3"/>
              </a:rPr>
              <a:t>d.t.thomas@staffs.ac.uk</a:t>
            </a:r>
            <a:endParaRPr lang="en-GB" altLang="en-US" sz="29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2600" dirty="0">
                <a:hlinkClick r:id="rId4"/>
              </a:rPr>
              <a:t>https://davethomaswebspace.org</a:t>
            </a:r>
            <a:endParaRPr lang="en-GB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652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AFB8F-C73E-44C7-87B5-46367D7D8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Exoplanets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83EF7-4940-4749-BCCB-1C8CF3EAE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554708"/>
            <a:ext cx="7955280" cy="5258668"/>
          </a:xfrm>
        </p:spPr>
        <p:txBody>
          <a:bodyPr/>
          <a:lstStyle/>
          <a:p>
            <a:r>
              <a:rPr lang="en-GB" sz="2000" dirty="0"/>
              <a:t> As of 2 March 2022, there are 4,980 confirmed exoplanets in 3,670 </a:t>
            </a:r>
            <a:r>
              <a:rPr lang="en-GB" sz="2000" dirty="0">
                <a:hlinkClick r:id="rId2" tooltip="Planetary system"/>
              </a:rPr>
              <a:t>planetary systems</a:t>
            </a:r>
            <a:r>
              <a:rPr lang="en-GB" sz="2000" dirty="0"/>
              <a:t>, with 813 systems </a:t>
            </a:r>
            <a:r>
              <a:rPr lang="en-GB" sz="2000" dirty="0">
                <a:hlinkClick r:id="rId3" tooltip="List of multiplanetary systems"/>
              </a:rPr>
              <a:t>having more than one planet</a:t>
            </a:r>
            <a:r>
              <a:rPr lang="en-GB" sz="2000" dirty="0"/>
              <a:t>.</a:t>
            </a:r>
            <a:r>
              <a:rPr lang="en-GB" sz="2000" baseline="30000" dirty="0">
                <a:hlinkClick r:id="rId4"/>
              </a:rPr>
              <a:t>[5]</a:t>
            </a:r>
            <a:endParaRPr lang="en-GB" sz="2000" dirty="0"/>
          </a:p>
          <a:p>
            <a:r>
              <a:rPr lang="en-GB" sz="2000" dirty="0"/>
              <a:t>There are many </a:t>
            </a:r>
            <a:r>
              <a:rPr lang="en-GB" sz="2000" dirty="0">
                <a:hlinkClick r:id="rId5" tooltip="Methods of detecting exoplanets"/>
              </a:rPr>
              <a:t>methods of detecting exoplanets</a:t>
            </a:r>
            <a:r>
              <a:rPr lang="en-GB" sz="2000" dirty="0"/>
              <a:t>. </a:t>
            </a:r>
            <a:r>
              <a:rPr lang="en-GB" sz="2000" dirty="0">
                <a:hlinkClick r:id="rId6" tooltip="Transit (astronomy)"/>
              </a:rPr>
              <a:t>Transit photometry</a:t>
            </a:r>
            <a:r>
              <a:rPr lang="en-GB" sz="2000" dirty="0"/>
              <a:t> and </a:t>
            </a:r>
            <a:r>
              <a:rPr lang="en-GB" sz="2000" dirty="0">
                <a:hlinkClick r:id="rId7" tooltip="Doppler spectroscopy"/>
              </a:rPr>
              <a:t>Doppler spectroscopy</a:t>
            </a:r>
            <a:r>
              <a:rPr lang="en-GB" sz="2000" dirty="0"/>
              <a:t> have found the most, but these methods suffer from a clear observational bias </a:t>
            </a:r>
            <a:r>
              <a:rPr lang="en-GB" sz="2000" dirty="0" err="1"/>
              <a:t>favoring</a:t>
            </a:r>
            <a:r>
              <a:rPr lang="en-GB" sz="2000" dirty="0"/>
              <a:t> the detection of planets near the star; thus, 85% of the exoplanets detected are inside the </a:t>
            </a:r>
            <a:r>
              <a:rPr lang="en-GB" sz="2000" dirty="0">
                <a:hlinkClick r:id="rId8" tooltip="Tidal locking"/>
              </a:rPr>
              <a:t>tidal locking</a:t>
            </a:r>
            <a:r>
              <a:rPr lang="en-GB" sz="2000" dirty="0"/>
              <a:t> zone.</a:t>
            </a:r>
            <a:r>
              <a:rPr lang="en-GB" sz="2000" baseline="30000" dirty="0">
                <a:hlinkClick r:id="rId9"/>
              </a:rPr>
              <a:t>[6]</a:t>
            </a:r>
            <a:r>
              <a:rPr lang="en-GB" sz="2000" dirty="0"/>
              <a:t> In several cases, </a:t>
            </a:r>
            <a:r>
              <a:rPr lang="en-GB" sz="2000" dirty="0">
                <a:hlinkClick r:id="rId3" tooltip="List of multiplanetary systems"/>
              </a:rPr>
              <a:t>multiple planets</a:t>
            </a:r>
            <a:r>
              <a:rPr lang="en-GB" sz="2000" dirty="0"/>
              <a:t> have been observed around a star.</a:t>
            </a:r>
            <a:r>
              <a:rPr lang="en-GB" sz="2000" baseline="30000" dirty="0">
                <a:hlinkClick r:id="rId10"/>
              </a:rPr>
              <a:t>[7]</a:t>
            </a:r>
            <a:r>
              <a:rPr lang="en-GB" sz="2000" dirty="0"/>
              <a:t> About 1 in 5 </a:t>
            </a:r>
            <a:r>
              <a:rPr lang="en-GB" sz="2000" dirty="0">
                <a:hlinkClick r:id="rId11" tooltip="Solar analog"/>
              </a:rPr>
              <a:t>Sun-like stars</a:t>
            </a:r>
            <a:r>
              <a:rPr lang="en-GB" sz="2000" baseline="30000" dirty="0">
                <a:hlinkClick r:id="rId12"/>
              </a:rPr>
              <a:t>[a]</a:t>
            </a:r>
            <a:r>
              <a:rPr lang="en-GB" sz="2000" dirty="0"/>
              <a:t> have an "</a:t>
            </a:r>
            <a:r>
              <a:rPr lang="en-GB" sz="2000" dirty="0">
                <a:hlinkClick r:id="rId13" tooltip="Earth"/>
              </a:rPr>
              <a:t>Earth</a:t>
            </a:r>
            <a:r>
              <a:rPr lang="en-GB" sz="2000" dirty="0"/>
              <a:t>-sized"</a:t>
            </a:r>
            <a:r>
              <a:rPr lang="en-GB" sz="2000" baseline="30000" dirty="0">
                <a:hlinkClick r:id="rId14"/>
              </a:rPr>
              <a:t>[b]</a:t>
            </a:r>
            <a:r>
              <a:rPr lang="en-GB" sz="2000" dirty="0"/>
              <a:t> planet in the </a:t>
            </a:r>
            <a:r>
              <a:rPr lang="en-GB" sz="2000" dirty="0">
                <a:hlinkClick r:id="rId15" tooltip="Habitable zone"/>
              </a:rPr>
              <a:t>habitable zone</a:t>
            </a:r>
            <a:r>
              <a:rPr lang="en-GB" sz="2000" dirty="0"/>
              <a:t>.</a:t>
            </a:r>
            <a:r>
              <a:rPr lang="en-GB" sz="2000" baseline="30000" dirty="0">
                <a:hlinkClick r:id="rId16"/>
              </a:rPr>
              <a:t>[c]</a:t>
            </a:r>
            <a:r>
              <a:rPr lang="en-GB" sz="2000" baseline="30000" dirty="0">
                <a:hlinkClick r:id="rId17"/>
              </a:rPr>
              <a:t>[8]</a:t>
            </a:r>
            <a:r>
              <a:rPr lang="en-GB" sz="2000" baseline="30000" dirty="0">
                <a:hlinkClick r:id="rId18"/>
              </a:rPr>
              <a:t>[9]</a:t>
            </a:r>
            <a:r>
              <a:rPr lang="en-GB" sz="2000" dirty="0"/>
              <a:t> </a:t>
            </a:r>
          </a:p>
          <a:p>
            <a:r>
              <a:rPr lang="en-GB" sz="2000" dirty="0"/>
              <a:t>Assuming there are 200 billion stars in the Milky Way,</a:t>
            </a:r>
            <a:r>
              <a:rPr lang="en-GB" sz="2000" baseline="30000" dirty="0">
                <a:hlinkClick r:id="rId19"/>
              </a:rPr>
              <a:t>[d]</a:t>
            </a:r>
            <a:r>
              <a:rPr lang="en-GB" sz="2000" dirty="0"/>
              <a:t> it can be hypothesized that there are 11 billion potentially habitable Earth-sized planets in the Milky Way, rising to 40 billion if planets orbiting the numerous </a:t>
            </a:r>
            <a:r>
              <a:rPr lang="en-GB" sz="2000" dirty="0">
                <a:hlinkClick r:id="rId20" tooltip="Red dwarf"/>
              </a:rPr>
              <a:t>red dwarfs</a:t>
            </a:r>
            <a:r>
              <a:rPr lang="en-GB" sz="2000" dirty="0"/>
              <a:t> are included.</a:t>
            </a:r>
            <a:r>
              <a:rPr lang="en-GB" sz="2000" baseline="30000" dirty="0">
                <a:hlinkClick r:id="rId21"/>
              </a:rPr>
              <a:t>[10]</a:t>
            </a:r>
            <a:r>
              <a:rPr lang="en-GB" sz="2000" baseline="30000" dirty="0"/>
              <a:t> </a:t>
            </a:r>
            <a:br>
              <a:rPr lang="en-GB" sz="2000" baseline="30000" dirty="0"/>
            </a:br>
            <a:r>
              <a:rPr lang="en-GB" sz="2000" dirty="0"/>
              <a:t>(Wikipedia, accessed 23rd March 2020)                 </a:t>
            </a:r>
            <a:r>
              <a:rPr lang="en-GB" dirty="0">
                <a:hlinkClick r:id="rId22" action="ppaction://hlinksldjump"/>
              </a:rPr>
              <a:t>Back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02289-7D97-424F-8D79-54C1A4A33A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10</a:t>
            </a:fld>
            <a:r>
              <a:rPr lang="en-US" altLang="en-US" i="1" dirty="0"/>
              <a:t> of  6 or so  </a:t>
            </a:r>
          </a:p>
        </p:txBody>
      </p:sp>
    </p:spTree>
    <p:extLst>
      <p:ext uri="{BB962C8B-B14F-4D97-AF65-F5344CB8AC3E}">
        <p14:creationId xmlns:p14="http://schemas.microsoft.com/office/powerpoint/2010/main" val="286558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E9F3884-0F1A-434B-BE10-26F9C4D88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dirty="0"/>
              <a:t>What we could cover (in 90 minutes or so)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F3A6627-C777-4B9C-834D-5CDE1EB6F9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676456" cy="51577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altLang="en-US" dirty="0"/>
              <a:t>A brief resumé of what’s been mentioned so far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Stars; formation, life and death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Different types of stars, </a:t>
            </a:r>
            <a:r>
              <a:rPr lang="en-GB" altLang="en-US" dirty="0">
                <a:hlinkClick r:id="rId3"/>
              </a:rPr>
              <a:t>fusion and deaths</a:t>
            </a:r>
            <a:r>
              <a:rPr lang="en-GB" altLang="en-US" dirty="0"/>
              <a:t> (with uncle </a:t>
            </a:r>
            <a:r>
              <a:rPr lang="en-GB" altLang="en-US"/>
              <a:t>Brian)</a:t>
            </a:r>
          </a:p>
          <a:p>
            <a:pPr lvl="1"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r>
              <a:rPr lang="en-GB" altLang="en-US" dirty="0"/>
              <a:t>This time; </a:t>
            </a:r>
            <a:r>
              <a:rPr lang="en-GB" altLang="en-US" b="1" dirty="0"/>
              <a:t>Life in the universe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What is ‘life’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The search for life in the universe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Missions within solar system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Exoplanets and evidence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SETI by signal interception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The Fermi paradox</a:t>
            </a:r>
          </a:p>
          <a:p>
            <a:pPr lvl="1">
              <a:spcBef>
                <a:spcPts val="0"/>
              </a:spcBef>
            </a:pPr>
            <a:r>
              <a:rPr lang="en-GB" dirty="0"/>
              <a:t>The Drake Equation and ‘Dark </a:t>
            </a:r>
            <a:r>
              <a:rPr lang="en-GB" dirty="0" err="1"/>
              <a:t>Forest’theory</a:t>
            </a:r>
            <a:endParaRPr lang="en-GB" altLang="en-US" dirty="0"/>
          </a:p>
          <a:p>
            <a:pPr lvl="1">
              <a:spcBef>
                <a:spcPts val="0"/>
              </a:spcBef>
            </a:pPr>
            <a:r>
              <a:rPr lang="en-GB" altLang="en-US" dirty="0"/>
              <a:t>What you wish to know\share</a:t>
            </a:r>
          </a:p>
          <a:p>
            <a:pPr lvl="1">
              <a:spcBef>
                <a:spcPts val="0"/>
              </a:spcBef>
            </a:pPr>
            <a:endParaRPr lang="en-GB" altLang="en-US" dirty="0"/>
          </a:p>
          <a:p>
            <a:pPr lvl="1">
              <a:spcBef>
                <a:spcPts val="0"/>
              </a:spcBef>
            </a:pPr>
            <a:r>
              <a:rPr lang="en-GB" altLang="en-US" dirty="0"/>
              <a:t>A quick look forward to next week</a:t>
            </a:r>
          </a:p>
          <a:p>
            <a:pPr lvl="1"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r>
              <a:rPr lang="en-GB" altLang="en-US" dirty="0"/>
              <a:t>Your knowledge and questions as we go please</a:t>
            </a:r>
          </a:p>
        </p:txBody>
      </p:sp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BFFC8D47-6DE7-474C-A2C4-74D5E53D3E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/>
              <a:t>2</a:t>
            </a:fld>
            <a:r>
              <a:rPr lang="en-US" altLang="en-US" i="1" dirty="0"/>
              <a:t> of  8 or so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79797-5DD6-4C87-8F2A-0A5DAF09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What is ‘life’?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E937E-E44A-49BD-A0DC-598E8B0AE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‘</a:t>
            </a:r>
            <a:r>
              <a:rPr lang="en-GB" altLang="en-US" dirty="0">
                <a:hlinkClick r:id="rId2"/>
              </a:rPr>
              <a:t>Life</a:t>
            </a:r>
            <a:r>
              <a:rPr lang="en-GB" altLang="en-US" dirty="0"/>
              <a:t>’ is:</a:t>
            </a:r>
          </a:p>
          <a:p>
            <a:pPr lvl="1"/>
            <a:r>
              <a:rPr lang="en-GB" altLang="en-US" dirty="0"/>
              <a:t>Difficult to define:</a:t>
            </a:r>
          </a:p>
          <a:p>
            <a:pPr lvl="2"/>
            <a:r>
              <a:rPr lang="en-GB" altLang="en-US" dirty="0"/>
              <a:t>In </a:t>
            </a:r>
            <a:r>
              <a:rPr lang="en-GB" altLang="en-US" dirty="0">
                <a:hlinkClick r:id="rId3"/>
              </a:rPr>
              <a:t>Plato’s opinion</a:t>
            </a:r>
            <a:r>
              <a:rPr lang="en-GB" altLang="en-US" dirty="0"/>
              <a:t> there is vegetable, animal and rational ‘life’</a:t>
            </a:r>
          </a:p>
          <a:p>
            <a:pPr lvl="2"/>
            <a:r>
              <a:rPr lang="en-GB" altLang="en-US" dirty="0"/>
              <a:t>In high-school biology it is something that:</a:t>
            </a:r>
          </a:p>
          <a:p>
            <a:pPr lvl="3"/>
            <a:r>
              <a:rPr lang="en-GB" altLang="en-US" dirty="0"/>
              <a:t>Metabolises</a:t>
            </a:r>
          </a:p>
          <a:p>
            <a:pPr lvl="3"/>
            <a:r>
              <a:rPr lang="en-GB" altLang="en-US" dirty="0"/>
              <a:t>Grows</a:t>
            </a:r>
          </a:p>
          <a:p>
            <a:pPr lvl="3"/>
            <a:r>
              <a:rPr lang="en-GB" altLang="en-US" dirty="0"/>
              <a:t>Reproduces</a:t>
            </a:r>
          </a:p>
          <a:p>
            <a:pPr lvl="3"/>
            <a:r>
              <a:rPr lang="en-GB" altLang="en-US" dirty="0"/>
              <a:t>Responds to its environment</a:t>
            </a:r>
          </a:p>
          <a:p>
            <a:pPr lvl="1"/>
            <a:r>
              <a:rPr lang="en-GB" altLang="en-US" dirty="0"/>
              <a:t>The </a:t>
            </a:r>
            <a:r>
              <a:rPr lang="en-GB" altLang="en-US" dirty="0">
                <a:hlinkClick r:id="rId4"/>
              </a:rPr>
              <a:t>Glasgow Coma Scale</a:t>
            </a:r>
            <a:r>
              <a:rPr lang="en-GB" altLang="en-US" dirty="0"/>
              <a:t> score is used in A&amp;E</a:t>
            </a:r>
          </a:p>
          <a:p>
            <a:pPr lvl="1"/>
            <a:r>
              <a:rPr lang="en-GB" altLang="en-US" dirty="0">
                <a:hlinkClick r:id="rId5"/>
              </a:rPr>
              <a:t>NASA’s definition</a:t>
            </a:r>
            <a:r>
              <a:rPr lang="en-GB" altLang="en-US" dirty="0"/>
              <a:t> is broad and their current SETI people refuse to </a:t>
            </a:r>
            <a:r>
              <a:rPr lang="en-GB" altLang="en-US" dirty="0">
                <a:hlinkClick r:id="rId2"/>
              </a:rPr>
              <a:t>define it categorically</a:t>
            </a:r>
            <a:endParaRPr lang="en-GB" altLang="en-US" dirty="0"/>
          </a:p>
          <a:p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2BEEC-867C-4E63-83BC-1D94D16A8D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/>
              <a:t>3</a:t>
            </a:fld>
            <a:r>
              <a:rPr lang="en-US" altLang="en-US" i="1" dirty="0"/>
              <a:t> of  6 or so </a:t>
            </a:r>
          </a:p>
        </p:txBody>
      </p:sp>
    </p:spTree>
    <p:extLst>
      <p:ext uri="{BB962C8B-B14F-4D97-AF65-F5344CB8AC3E}">
        <p14:creationId xmlns:p14="http://schemas.microsoft.com/office/powerpoint/2010/main" val="120114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7E9FC-74C7-4A21-AFAD-626BB1E70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764373"/>
            <a:ext cx="7506032" cy="864427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</a:pPr>
            <a:r>
              <a:rPr lang="en-GB" altLang="en-US" sz="2000" dirty="0"/>
              <a:t>The search for life in the universe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9E847-6FEC-41FE-8AE6-978B105A3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916832"/>
            <a:ext cx="8549640" cy="4680520"/>
          </a:xfrm>
        </p:spPr>
        <p:txBody>
          <a:bodyPr/>
          <a:lstStyle/>
          <a:p>
            <a:r>
              <a:rPr lang="en-GB" dirty="0"/>
              <a:t>Three ‘prongs’ of search for life</a:t>
            </a:r>
          </a:p>
          <a:p>
            <a:pPr lvl="1"/>
            <a:r>
              <a:rPr lang="en-GB" dirty="0"/>
              <a:t>Direct search on the surfaces of near planetary objects; </a:t>
            </a:r>
            <a:r>
              <a:rPr lang="en-GB" dirty="0" err="1"/>
              <a:t>eg</a:t>
            </a:r>
            <a:r>
              <a:rPr lang="en-GB" dirty="0"/>
              <a:t> </a:t>
            </a:r>
            <a:r>
              <a:rPr lang="en-GB" dirty="0">
                <a:hlinkClick r:id="rId2"/>
              </a:rPr>
              <a:t>Moon rocks</a:t>
            </a:r>
            <a:r>
              <a:rPr lang="en-GB" dirty="0"/>
              <a:t> (381Kg from Apollo missions). Mars Curiosity (2012) and </a:t>
            </a:r>
            <a:r>
              <a:rPr lang="en-GB" dirty="0" err="1"/>
              <a:t>Perseverence</a:t>
            </a:r>
            <a:r>
              <a:rPr lang="en-GB" dirty="0"/>
              <a:t> (2020) rover, etc. </a:t>
            </a:r>
          </a:p>
          <a:p>
            <a:pPr lvl="1"/>
            <a:r>
              <a:rPr lang="en-GB" dirty="0">
                <a:hlinkClick r:id="rId3"/>
              </a:rPr>
              <a:t>Observation of exoplanets</a:t>
            </a:r>
            <a:endParaRPr lang="en-GB" dirty="0"/>
          </a:p>
          <a:p>
            <a:pPr lvl="1"/>
            <a:r>
              <a:rPr lang="en-GB" dirty="0"/>
              <a:t>Classic ‘</a:t>
            </a:r>
            <a:r>
              <a:rPr lang="en-GB" dirty="0">
                <a:hlinkClick r:id="rId4"/>
              </a:rPr>
              <a:t>SETI</a:t>
            </a:r>
            <a:r>
              <a:rPr lang="en-GB" dirty="0"/>
              <a:t>’; listening for signals from space (</a:t>
            </a:r>
            <a:r>
              <a:rPr lang="en-GB" dirty="0">
                <a:hlinkClick r:id="rId5"/>
              </a:rPr>
              <a:t>LGM</a:t>
            </a:r>
            <a:r>
              <a:rPr lang="en-GB" dirty="0"/>
              <a:t>) in the radio and microwave spectrum. I was an eager participant in </a:t>
            </a:r>
            <a:r>
              <a:rPr lang="en-GB" dirty="0" err="1">
                <a:hlinkClick r:id="rId6"/>
              </a:rPr>
              <a:t>SETI@home</a:t>
            </a:r>
            <a:r>
              <a:rPr lang="en-GB" dirty="0"/>
              <a:t> (and more </a:t>
            </a:r>
            <a:r>
              <a:rPr lang="en-GB" dirty="0">
                <a:hlinkClick r:id="rId7"/>
              </a:rPr>
              <a:t>here</a:t>
            </a:r>
            <a:r>
              <a:rPr lang="en-GB" dirty="0"/>
              <a:t>)using data from the </a:t>
            </a:r>
            <a:r>
              <a:rPr lang="en-GB" dirty="0">
                <a:hlinkClick r:id="rId8"/>
              </a:rPr>
              <a:t>Arecibo </a:t>
            </a:r>
            <a:r>
              <a:rPr lang="en-GB" dirty="0" err="1">
                <a:hlinkClick r:id="rId8"/>
              </a:rPr>
              <a:t>Observatpry</a:t>
            </a:r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15305-2BFE-480D-A1AB-65881CC0C0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4</a:t>
            </a:fld>
            <a:r>
              <a:rPr lang="en-US" altLang="en-US" i="1" dirty="0"/>
              <a:t> of  6 or so</a:t>
            </a:r>
          </a:p>
        </p:txBody>
      </p:sp>
    </p:spTree>
    <p:extLst>
      <p:ext uri="{BB962C8B-B14F-4D97-AF65-F5344CB8AC3E}">
        <p14:creationId xmlns:p14="http://schemas.microsoft.com/office/powerpoint/2010/main" val="49628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E18C5-EE15-4B49-80EF-7BC96F18C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763588"/>
            <a:ext cx="8082731" cy="1293812"/>
          </a:xfrm>
        </p:spPr>
        <p:txBody>
          <a:bodyPr>
            <a:normAutofit/>
          </a:bodyPr>
          <a:lstStyle/>
          <a:p>
            <a:r>
              <a:rPr lang="en-GB" sz="2000" cap="none" dirty="0"/>
              <a:t>The </a:t>
            </a:r>
            <a:r>
              <a:rPr lang="en-GB" sz="2000" cap="none" dirty="0" err="1"/>
              <a:t>SETI@home</a:t>
            </a:r>
            <a:r>
              <a:rPr lang="en-GB" sz="2000" cap="none" dirty="0"/>
              <a:t> screen saver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D4853B-12C3-4ED3-95D2-34F5EE22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Slide </a:t>
            </a:r>
            <a:fld id="{1E9A2CEA-555D-4979-B011-325682A2986E}" type="slidenum">
              <a:rPr lang="en-US" altLang="en-US" smtClean="0"/>
              <a:pPr>
                <a:defRPr/>
              </a:pPr>
              <a:t>5</a:t>
            </a:fld>
            <a:r>
              <a:rPr lang="en-US" altLang="en-US"/>
              <a:t> of 17</a:t>
            </a:r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91C1BE84-C117-4E7F-8B60-BB2C352AED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72815"/>
            <a:ext cx="6780248" cy="508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52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74301C1-78D9-4DBF-8843-6990421ED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746125"/>
            <a:ext cx="8784976" cy="8651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en-US" dirty="0"/>
              <a:t>The Drake equation the Fermi paradox and the Dark Forest Theory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450" y="1477223"/>
            <a:ext cx="7956550" cy="477117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dirty="0"/>
              <a:t>The </a:t>
            </a:r>
            <a:r>
              <a:rPr lang="en-GB" dirty="0">
                <a:hlinkClick r:id="rId3"/>
              </a:rPr>
              <a:t>Drake Equation</a:t>
            </a:r>
            <a:r>
              <a:rPr lang="en-GB" dirty="0"/>
              <a:t>;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Combines all the factors pertaining to ‘contact’ with\from </a:t>
            </a:r>
            <a:r>
              <a:rPr lang="en-GB" altLang="en-US" dirty="0" err="1"/>
              <a:t>extraterrestial</a:t>
            </a:r>
            <a:r>
              <a:rPr lang="en-GB" altLang="en-US" dirty="0"/>
              <a:t> life.</a:t>
            </a:r>
          </a:p>
          <a:p>
            <a:endParaRPr lang="en-GB" sz="1400" b="1" dirty="0"/>
          </a:p>
          <a:p>
            <a:endParaRPr lang="en-GB" sz="1400" b="1" dirty="0"/>
          </a:p>
          <a:p>
            <a:endParaRPr lang="en-GB" sz="1400" b="1" dirty="0"/>
          </a:p>
          <a:p>
            <a:r>
              <a:rPr lang="en-GB" sz="1400" b="1" dirty="0"/>
              <a:t>N    </a:t>
            </a:r>
            <a:r>
              <a:rPr lang="en-GB" sz="1400" dirty="0"/>
              <a:t>: The number of civilizations in the Milky Way galaxy whose electromagnetic emissions are detectable.</a:t>
            </a:r>
          </a:p>
          <a:p>
            <a:r>
              <a:rPr lang="en-GB" sz="1400" b="1" dirty="0"/>
              <a:t>R</a:t>
            </a:r>
            <a:r>
              <a:rPr lang="en-GB" sz="1400" b="1" baseline="-25000" dirty="0"/>
              <a:t>*   </a:t>
            </a:r>
            <a:r>
              <a:rPr lang="en-GB" sz="1400" dirty="0"/>
              <a:t>: The rate of formation of stars suitable for the development of intelligent life (number per year).</a:t>
            </a:r>
          </a:p>
          <a:p>
            <a:r>
              <a:rPr lang="en-GB" sz="1400" b="1" dirty="0" err="1"/>
              <a:t>f</a:t>
            </a:r>
            <a:r>
              <a:rPr lang="en-GB" sz="1400" b="1" i="1" baseline="-25000" dirty="0" err="1"/>
              <a:t>p</a:t>
            </a:r>
            <a:r>
              <a:rPr lang="en-GB" sz="1400" b="1" i="1" baseline="-25000" dirty="0"/>
              <a:t>   </a:t>
            </a:r>
            <a:r>
              <a:rPr lang="en-GB" sz="1400" dirty="0"/>
              <a:t>: The fraction of those stars with planetary systems.</a:t>
            </a:r>
          </a:p>
          <a:p>
            <a:r>
              <a:rPr lang="en-GB" sz="1400" b="1" dirty="0"/>
              <a:t>n</a:t>
            </a:r>
            <a:r>
              <a:rPr lang="en-GB" sz="1400" b="1" i="1" baseline="-25000" dirty="0"/>
              <a:t>e   </a:t>
            </a:r>
            <a:r>
              <a:rPr lang="en-GB" sz="1400" dirty="0"/>
              <a:t>: The number of planets, per solar system, with an environment suitable for life.</a:t>
            </a:r>
          </a:p>
          <a:p>
            <a:r>
              <a:rPr lang="en-GB" sz="1400" b="1" dirty="0" err="1"/>
              <a:t>f</a:t>
            </a:r>
            <a:r>
              <a:rPr lang="en-GB" sz="1400" b="1" i="1" baseline="-25000" dirty="0" err="1"/>
              <a:t>l</a:t>
            </a:r>
            <a:r>
              <a:rPr lang="en-GB" sz="1400" b="1" i="1" baseline="-25000" dirty="0"/>
              <a:t>    </a:t>
            </a:r>
            <a:r>
              <a:rPr lang="en-GB" sz="1400" dirty="0"/>
              <a:t>: The fraction of suitable planets on which life actually appears.</a:t>
            </a:r>
          </a:p>
          <a:p>
            <a:r>
              <a:rPr lang="en-GB" sz="1400" b="1" dirty="0"/>
              <a:t>f</a:t>
            </a:r>
            <a:r>
              <a:rPr lang="en-GB" sz="1400" b="1" i="1" baseline="-25000" dirty="0"/>
              <a:t>i    </a:t>
            </a:r>
            <a:r>
              <a:rPr lang="en-GB" sz="1400" dirty="0"/>
              <a:t>: The fraction of life bearing planets on which intelligent life emerges.</a:t>
            </a:r>
          </a:p>
          <a:p>
            <a:r>
              <a:rPr lang="en-GB" sz="1400" b="1" dirty="0"/>
              <a:t>f</a:t>
            </a:r>
            <a:r>
              <a:rPr lang="en-GB" sz="1400" b="1" i="1" baseline="-25000" dirty="0"/>
              <a:t>c    </a:t>
            </a:r>
            <a:r>
              <a:rPr lang="en-GB" sz="1400" dirty="0"/>
              <a:t>: The fraction of civilizations that develop a technology that produces detectable signs of their existence.</a:t>
            </a:r>
          </a:p>
          <a:p>
            <a:r>
              <a:rPr lang="en-GB" sz="1400" b="1" dirty="0"/>
              <a:t>L    </a:t>
            </a:r>
            <a:r>
              <a:rPr lang="en-GB" sz="1400" dirty="0"/>
              <a:t>: The average length of time such civilizations produce such signs (years).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GB" altLang="en-US" dirty="0"/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DC064DF-09E8-42B8-BD95-E5B3D64F4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6</a:t>
            </a:fld>
            <a:r>
              <a:rPr lang="en-US" altLang="en-US" i="1" dirty="0"/>
              <a:t> of  6 or so</a:t>
            </a:r>
            <a:endParaRPr lang="en-US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5EA5C03-F25F-4B33-91A6-160148E09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564904"/>
            <a:ext cx="4831389" cy="107532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2661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450" y="1916832"/>
            <a:ext cx="7956550" cy="43315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altLang="en-US" dirty="0">
                <a:hlinkClick r:id="rId3"/>
              </a:rPr>
              <a:t>The Fermi paradox</a:t>
            </a:r>
            <a:r>
              <a:rPr lang="en-GB" altLang="en-US" dirty="0"/>
              <a:t>,</a:t>
            </a:r>
            <a:br>
              <a:rPr lang="en-GB" altLang="en-US" dirty="0"/>
            </a:br>
            <a:r>
              <a:rPr lang="en-GB" altLang="en-US" dirty="0"/>
              <a:t>If there are all the alien intelligences in our own milky way, let alone the universe, where are they all?</a:t>
            </a:r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r>
              <a:rPr lang="en-GB" altLang="en-US" dirty="0"/>
              <a:t>The </a:t>
            </a:r>
            <a:r>
              <a:rPr lang="en-GB" altLang="en-US" dirty="0">
                <a:hlinkClick r:id="rId4"/>
              </a:rPr>
              <a:t>Dark Forest Theory</a:t>
            </a:r>
            <a:r>
              <a:rPr lang="en-GB" altLang="en-US" dirty="0"/>
              <a:t> (as described by </a:t>
            </a:r>
            <a:r>
              <a:rPr lang="en-GB" altLang="en-US" dirty="0" err="1"/>
              <a:t>Cixin</a:t>
            </a:r>
            <a:r>
              <a:rPr lang="en-GB" altLang="en-US" dirty="0"/>
              <a:t> Liu); in a dark forest, if you her someone you don’ know call your name, do you reply or do you stay silent?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56538F4-25F8-48DE-B2EF-3DCCBA365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591404"/>
            <a:ext cx="6408712" cy="865187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i="1" kern="1200" cap="none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Fermi paradox and the Dark Forest Theory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6F862-F5E6-4A83-99C2-93DA8F6A5D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04248" y="244475"/>
            <a:ext cx="1978025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7</a:t>
            </a:fld>
            <a:r>
              <a:rPr lang="en-US" altLang="en-US" i="1" dirty="0"/>
              <a:t> of  6 or so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6320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74301C1-78D9-4DBF-8843-6990421ED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What we have covered in this session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450" y="1916832"/>
            <a:ext cx="7956550" cy="43315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altLang="en-US" dirty="0"/>
              <a:t>How stars form</a:t>
            </a:r>
          </a:p>
          <a:p>
            <a:pPr>
              <a:spcBef>
                <a:spcPts val="0"/>
              </a:spcBef>
            </a:pPr>
            <a:r>
              <a:rPr lang="en-GB" altLang="en-US" dirty="0"/>
              <a:t>‘Living’ stars and their variety</a:t>
            </a:r>
          </a:p>
          <a:p>
            <a:pPr>
              <a:spcBef>
                <a:spcPts val="0"/>
              </a:spcBef>
            </a:pPr>
            <a:r>
              <a:rPr lang="en-GB" altLang="en-US" dirty="0"/>
              <a:t>How stars may die</a:t>
            </a:r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r>
              <a:rPr lang="en-GB" altLang="en-US" dirty="0"/>
              <a:t>A quick </a:t>
            </a:r>
            <a:r>
              <a:rPr lang="en-GB" altLang="en-US" dirty="0">
                <a:hlinkClick r:id="rId3" action="ppaction://hlinksldjump"/>
              </a:rPr>
              <a:t>look forward </a:t>
            </a:r>
            <a:r>
              <a:rPr lang="en-GB" altLang="en-US" dirty="0"/>
              <a:t>to next week</a:t>
            </a:r>
          </a:p>
          <a:p>
            <a:pPr>
              <a:spcBef>
                <a:spcPts val="0"/>
              </a:spcBef>
            </a:pPr>
            <a:endParaRPr lang="en-GB" altLang="en-US" dirty="0"/>
          </a:p>
          <a:p>
            <a:r>
              <a:rPr lang="en-GB" altLang="en-US" dirty="0"/>
              <a:t>Any (further) things? Please let us know and\or share now</a:t>
            </a:r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DC064DF-09E8-42B8-BD95-E5B3D64F4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8</a:t>
            </a:fld>
            <a:r>
              <a:rPr lang="en-US" altLang="en-US" i="1" dirty="0"/>
              <a:t> of  6 or so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753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22DA1-B418-4444-8A05-FBC51C176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A457E-3A77-4F8F-B960-F5CA51EEF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916832"/>
            <a:ext cx="7955280" cy="4560168"/>
          </a:xfrm>
        </p:spPr>
        <p:txBody>
          <a:bodyPr/>
          <a:lstStyle/>
          <a:p>
            <a:r>
              <a:rPr lang="en-GB" dirty="0"/>
              <a:t>Einstein and his special and general theories of relativity</a:t>
            </a:r>
          </a:p>
          <a:p>
            <a:r>
              <a:rPr lang="en-GB" dirty="0"/>
              <a:t>Anything else you might like to explore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7D5E0-200F-43C9-ADFB-18DC6B05E3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9</a:t>
            </a:fld>
            <a:r>
              <a:rPr lang="en-US" altLang="en-US" i="1" dirty="0"/>
              <a:t> of  6 or so</a:t>
            </a:r>
          </a:p>
        </p:txBody>
      </p:sp>
    </p:spTree>
    <p:extLst>
      <p:ext uri="{BB962C8B-B14F-4D97-AF65-F5344CB8AC3E}">
        <p14:creationId xmlns:p14="http://schemas.microsoft.com/office/powerpoint/2010/main" val="305737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7594</TotalTime>
  <Words>835</Words>
  <Application>Microsoft Office PowerPoint</Application>
  <PresentationFormat>On-screen Show (4:3)</PresentationFormat>
  <Paragraphs>99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Century Gothic</vt:lpstr>
      <vt:lpstr>Times New Roman</vt:lpstr>
      <vt:lpstr>Vapor Trail</vt:lpstr>
      <vt:lpstr>Uttoxeter U3A - Introduction to Cosmology  Session 10; Life in the universe</vt:lpstr>
      <vt:lpstr>What we could cover (in 90 minutes or so)</vt:lpstr>
      <vt:lpstr>What is ‘life’?</vt:lpstr>
      <vt:lpstr>The search for life in the universe</vt:lpstr>
      <vt:lpstr>The SETI@home screen saver</vt:lpstr>
      <vt:lpstr>The Drake equation the Fermi paradox and the Dark Forest Theory</vt:lpstr>
      <vt:lpstr>PowerPoint Presentation</vt:lpstr>
      <vt:lpstr>What we have covered in this session</vt:lpstr>
      <vt:lpstr>Next week</vt:lpstr>
      <vt:lpstr>Exoplanets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Analysis and Design</dc:title>
  <dc:creator>Fi &amp; Ian</dc:creator>
  <cp:lastModifiedBy>Dave Thomas</cp:lastModifiedBy>
  <cp:revision>362</cp:revision>
  <cp:lastPrinted>2022-01-20T21:25:03Z</cp:lastPrinted>
  <dcterms:created xsi:type="dcterms:W3CDTF">1999-11-07T17:03:45Z</dcterms:created>
  <dcterms:modified xsi:type="dcterms:W3CDTF">2022-03-24T16:58:19Z</dcterms:modified>
</cp:coreProperties>
</file>