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97" r:id="rId4"/>
    <p:sldId id="296" r:id="rId5"/>
    <p:sldId id="298" r:id="rId6"/>
    <p:sldId id="299" r:id="rId7"/>
    <p:sldId id="305" r:id="rId8"/>
    <p:sldId id="307" r:id="rId9"/>
    <p:sldId id="300" r:id="rId10"/>
    <p:sldId id="301" r:id="rId11"/>
    <p:sldId id="294" r:id="rId12"/>
    <p:sldId id="302" r:id="rId13"/>
    <p:sldId id="306" r:id="rId14"/>
    <p:sldId id="308" r:id="rId15"/>
    <p:sldId id="303" r:id="rId16"/>
    <p:sldId id="304" r:id="rId1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D82C1"/>
    <a:srgbClr val="009900"/>
    <a:srgbClr val="CC0000"/>
    <a:srgbClr val="FFFF00"/>
    <a:srgbClr val="F0EFE0"/>
    <a:srgbClr val="1F408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6" autoAdjust="0"/>
    <p:restoredTop sz="86417" autoAdjust="0"/>
  </p:normalViewPr>
  <p:slideViewPr>
    <p:cSldViewPr>
      <p:cViewPr varScale="1">
        <p:scale>
          <a:sx n="72" d="100"/>
          <a:sy n="72" d="100"/>
        </p:scale>
        <p:origin x="41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2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>
            <a:extLst>
              <a:ext uri="{FF2B5EF4-FFF2-40B4-BE49-F238E27FC236}">
                <a16:creationId xmlns:a16="http://schemas.microsoft.com/office/drawing/2014/main" id="{B7C2F36F-9135-41AD-973E-E188DA78E3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8739" name="Rectangle 3">
            <a:extLst>
              <a:ext uri="{FF2B5EF4-FFF2-40B4-BE49-F238E27FC236}">
                <a16:creationId xmlns:a16="http://schemas.microsoft.com/office/drawing/2014/main" id="{8363E85B-1732-4866-B316-91BBFC6EB44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8740" name="Rectangle 4">
            <a:extLst>
              <a:ext uri="{FF2B5EF4-FFF2-40B4-BE49-F238E27FC236}">
                <a16:creationId xmlns:a16="http://schemas.microsoft.com/office/drawing/2014/main" id="{5F1BBA85-5F4B-4FD7-A815-8EBA8ADF15A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8741" name="Rectangle 5">
            <a:extLst>
              <a:ext uri="{FF2B5EF4-FFF2-40B4-BE49-F238E27FC236}">
                <a16:creationId xmlns:a16="http://schemas.microsoft.com/office/drawing/2014/main" id="{1E7B63AA-649D-4873-A235-AF61F7EAC37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7B27624-291B-4C32-B52D-AE192C4742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>
            <a:extLst>
              <a:ext uri="{FF2B5EF4-FFF2-40B4-BE49-F238E27FC236}">
                <a16:creationId xmlns:a16="http://schemas.microsoft.com/office/drawing/2014/main" id="{54E1F348-7A4D-4F39-B8E2-0C3EE1890F0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23" name="Rectangle 3">
            <a:extLst>
              <a:ext uri="{FF2B5EF4-FFF2-40B4-BE49-F238E27FC236}">
                <a16:creationId xmlns:a16="http://schemas.microsoft.com/office/drawing/2014/main" id="{46A050BD-9547-43C0-A79E-D7248C4FED6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9815A494-6B32-42D4-8910-81EE447C16D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25" name="Rectangle 5">
            <a:extLst>
              <a:ext uri="{FF2B5EF4-FFF2-40B4-BE49-F238E27FC236}">
                <a16:creationId xmlns:a16="http://schemas.microsoft.com/office/drawing/2014/main" id="{802ED54D-0763-4081-A131-145E11E3497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96326" name="Rectangle 6">
            <a:extLst>
              <a:ext uri="{FF2B5EF4-FFF2-40B4-BE49-F238E27FC236}">
                <a16:creationId xmlns:a16="http://schemas.microsoft.com/office/drawing/2014/main" id="{04ADFD7F-4AE0-4F86-82F5-1E66D21EDCF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27" name="Rectangle 7">
            <a:extLst>
              <a:ext uri="{FF2B5EF4-FFF2-40B4-BE49-F238E27FC236}">
                <a16:creationId xmlns:a16="http://schemas.microsoft.com/office/drawing/2014/main" id="{A7AE2D67-9F7D-4D5C-8E80-8273D9E097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2BE4C8D-E702-4802-9615-43262712A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>
            <a:extLst>
              <a:ext uri="{FF2B5EF4-FFF2-40B4-BE49-F238E27FC236}">
                <a16:creationId xmlns:a16="http://schemas.microsoft.com/office/drawing/2014/main" id="{7D33D739-A35C-445C-B80A-1F78FA3D84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0ACA188-49DB-492B-84C6-F3F90AF26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32488" y="4324350"/>
            <a:ext cx="22971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920A23D-914E-442F-882C-0255F7BD2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4324350"/>
            <a:ext cx="48799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A5BF96F-FBA2-44CB-950E-0F1CE8896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57900" y="1430338"/>
            <a:ext cx="21717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2A329E-2692-48B6-9C6E-D2967143D8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3343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D24003E-C4DD-4A8C-BBBE-3C4CD4452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184B4F8-1FD9-437E-A0B4-819DAF611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D51C2E6-1B8D-4947-90C7-CA3ADD1CD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7A0947EC-A33A-4692-AC00-58BE9A30B550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429199637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>
            <a:extLst>
              <a:ext uri="{FF2B5EF4-FFF2-40B4-BE49-F238E27FC236}">
                <a16:creationId xmlns:a16="http://schemas.microsoft.com/office/drawing/2014/main" id="{DE076C4E-B227-48ED-BBB1-CA8435AFC7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E6582FBC-0747-4831-807F-B0E7723BC8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524D792-64A5-4F2E-8378-597498AE0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81000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D4D8C18-6448-417A-A6A4-B72A8B74C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BC3B39E9-B1C8-419F-9C87-2E3862FD7DB7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51756630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>
            <a:extLst>
              <a:ext uri="{FF2B5EF4-FFF2-40B4-BE49-F238E27FC236}">
                <a16:creationId xmlns:a16="http://schemas.microsoft.com/office/drawing/2014/main" id="{A7776516-1E56-4B9E-A80B-C2542D2F14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EE31BFF-773C-45D7-B8A8-0CE4124B70B2}"/>
              </a:ext>
            </a:extLst>
          </p:cNvPr>
          <p:cNvSpPr txBox="1"/>
          <p:nvPr/>
        </p:nvSpPr>
        <p:spPr>
          <a:xfrm>
            <a:off x="231775" y="808038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US" sz="8000" dirty="0">
                <a:effectLst/>
              </a:rPr>
              <a:t>“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46BE55-66B6-4F16-A217-88A8F81E05A4}"/>
              </a:ext>
            </a:extLst>
          </p:cNvPr>
          <p:cNvSpPr txBox="1"/>
          <p:nvPr/>
        </p:nvSpPr>
        <p:spPr>
          <a:xfrm>
            <a:off x="8147050" y="3021013"/>
            <a:ext cx="457200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>
              <a:defRPr/>
            </a:pPr>
            <a:r>
              <a:rPr lang="en-US" sz="8000" dirty="0"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99E946F4-4EF9-4132-B024-E8E847DBA11C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0E269806-56BE-4E18-A639-7B210506DAC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93725" y="379413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2021C216-ADB9-444A-93EE-31053896487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0FF21F59-E649-4511-B411-81D8C053109E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254688740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>
            <a:extLst>
              <a:ext uri="{FF2B5EF4-FFF2-40B4-BE49-F238E27FC236}">
                <a16:creationId xmlns:a16="http://schemas.microsoft.com/office/drawing/2014/main" id="{FB91CCEB-A4E3-4DD9-9BB5-2E6563A4DE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A73B3686-7501-4BA4-B2C8-62CFFB45C3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79413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E239FBB4-C62B-43AA-8B4E-831E2CEDF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79413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584E74A-73CF-46DA-BE50-B8366DF03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039FA4B9-93F9-49E7-A5E7-86A300CE512D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310639395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6BF4F3E4-C4C9-4FAB-8011-1CE04D4FF8B3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76BE8FC6-DC2D-431D-B332-66C9E0AEB112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C8769DA-BE70-47B5-BB74-E4EB5E75E667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FAC9FCA4-A34E-46CF-B407-C1296C677557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416462107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352E65F9-892B-49DB-BE13-630F8BC9877A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C1D32F84-8AB1-4112-986D-35962184F918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88AD9B60-1AF4-4729-9631-D984C12E03FA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DFF4395A-F810-4AC1-BAC8-74793017375C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2972821899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F52B-3595-46EA-B052-3E0761358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B29BA-152A-4F56-A3A3-508FE63F4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D8D84-3DED-48FF-B2EA-81BF1CA48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40B6568C-EADC-4623-BB54-74CA3B106DF6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3331899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>
            <a:extLst>
              <a:ext uri="{FF2B5EF4-FFF2-40B4-BE49-F238E27FC236}">
                <a16:creationId xmlns:a16="http://schemas.microsoft.com/office/drawing/2014/main" id="{36DF48BB-E572-43A3-9D3D-BEC5F6D6B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47F28E8-4F7B-4A64-AF20-496EA6EC72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30E1915-D294-4749-AA85-3F5DE501C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81000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59753F9-42CE-4C42-9472-C3D3266B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9C6939E6-4046-464D-BB3B-D1A196AF841C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3271957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864427"/>
          </a:xfrm>
        </p:spPr>
        <p:txBody>
          <a:bodyPr/>
          <a:lstStyle>
            <a:lvl1pPr>
              <a:defRPr sz="2400" i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916832"/>
            <a:ext cx="7955280" cy="468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D8CA2CF-E019-44CC-AF60-82F8D4FE52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 </a:t>
            </a:r>
            <a:r>
              <a:rPr lang="en-US" altLang="en-US" i="1" dirty="0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‹#›</a:t>
            </a:fld>
            <a:r>
              <a:rPr lang="en-US" altLang="en-US" i="1" dirty="0"/>
              <a:t> of  17  </a:t>
            </a:r>
          </a:p>
        </p:txBody>
      </p:sp>
    </p:spTree>
    <p:extLst>
      <p:ext uri="{BB962C8B-B14F-4D97-AF65-F5344CB8AC3E}">
        <p14:creationId xmlns:p14="http://schemas.microsoft.com/office/powerpoint/2010/main" val="3668513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>
            <a:extLst>
              <a:ext uri="{FF2B5EF4-FFF2-40B4-BE49-F238E27FC236}">
                <a16:creationId xmlns:a16="http://schemas.microsoft.com/office/drawing/2014/main" id="{ADA217EA-7BAD-42A6-BE78-B912D2459A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/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58CBCFA-FFE2-47E5-9C23-04E5825842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46242E8-7A7C-4F1A-B73B-698F8C379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81000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A31A148-77D6-4C93-9861-D2F307951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B860E499-8379-4E0B-B1B0-1A14BA2427AD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676962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F94BD97-452E-4A34-9D8D-4B3066362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77E571-3EE5-4DF3-944A-40A813F1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19108F-FDE6-45BA-8295-8D72650A5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F64424BB-28B5-4536-ABCB-2A7D922B46E8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513208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52CCF3B-A8E4-48F0-B9FA-89039248F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6E256A4-FACF-4C32-B3BB-F2F04FB33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F22CAB8-D75E-46C3-B34E-06B0EAC80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76EF5900-E3E2-41E8-95DC-5EAE0FEBBBFA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945677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1DEBDF4-80CB-4EF8-AE79-C5A59690D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279190D-92F7-4D20-87A6-DAFDCB4B5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E097252-68F5-48FD-AB89-610AC4AC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1E9A2CEA-555D-4979-B011-325682A2986E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767715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03F8F0D-75D3-4486-A8F5-EA2F26172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CEE3736-91E1-4E9E-B924-7F394E69D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69B7B46-0102-4D01-809A-ACF34DE35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6A8FF23A-C963-4529-A31E-870B199E1614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219708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C8C890-38D6-4DAF-9F94-ADCCC9AAE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3AD7400-A339-42F8-A7AB-F36EB63B5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FEDBFC3-80D1-4060-A3A4-9E251A5B8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F66C8B9E-A0A1-4264-A9FB-6D415EC9CA78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574425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86A9734-E323-465D-8063-75813A63B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6358B3-CE1D-4887-AE9A-8C99EB944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472917D-1E30-4451-86F3-472A24EE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7BA159C7-38EC-4A01-85E9-9D9B39015E5A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71497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C0-HD-TOP.png">
            <a:extLst>
              <a:ext uri="{FF2B5EF4-FFF2-40B4-BE49-F238E27FC236}">
                <a16:creationId xmlns:a16="http://schemas.microsoft.com/office/drawing/2014/main" id="{1648545C-A878-447D-ABBC-5C6FA88CDA15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ACD1F7-BC05-4619-AAC9-03B8C090C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763588"/>
            <a:ext cx="6378575" cy="129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1EA25-0B8A-48CB-BBB2-95BCCC984E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93725" y="2193925"/>
            <a:ext cx="7956550" cy="407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BDDE2-D3FC-46EA-8905-A86EBFC6D1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11913" y="6356350"/>
            <a:ext cx="21383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FF773-D1CE-4E9A-83E5-0DE965F015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3725" y="6356350"/>
            <a:ext cx="5681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EA030-9F3A-4613-871E-67BE4E6BB5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72250" y="381000"/>
            <a:ext cx="1978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A69C26F4-1170-4EC0-A540-6CD24211B842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0" r:id="rId3"/>
    <p:sldLayoutId id="2147483947" r:id="rId4"/>
    <p:sldLayoutId id="2147483948" r:id="rId5"/>
    <p:sldLayoutId id="2147483949" r:id="rId6"/>
    <p:sldLayoutId id="2147483950" r:id="rId7"/>
    <p:sldLayoutId id="2147483951" r:id="rId8"/>
    <p:sldLayoutId id="2147483952" r:id="rId9"/>
    <p:sldLayoutId id="2147483953" r:id="rId10"/>
    <p:sldLayoutId id="2147483961" r:id="rId11"/>
    <p:sldLayoutId id="2147483962" r:id="rId12"/>
    <p:sldLayoutId id="2147483963" r:id="rId13"/>
    <p:sldLayoutId id="2147483954" r:id="rId14"/>
    <p:sldLayoutId id="2147483955" r:id="rId15"/>
    <p:sldLayoutId id="2147483956" r:id="rId16"/>
    <p:sldLayoutId id="2147483964" r:id="rId17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5">
        <p:tmplLst>
          <p:tmpl>
            <p:tnLst>
              <p:par>
                <p:cTn presetID="9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r" rtl="0" fontAlgn="base">
        <a:lnSpc>
          <a:spcPct val="90000"/>
        </a:lnSpc>
        <a:spcBef>
          <a:spcPct val="0"/>
        </a:spcBef>
        <a:spcAft>
          <a:spcPct val="0"/>
        </a:spcAft>
        <a:defRPr sz="40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2pPr>
      <a:lvl3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3pPr>
      <a:lvl4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4pPr>
      <a:lvl5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5pPr>
      <a:lvl6pPr marL="4572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6pPr>
      <a:lvl7pPr marL="9144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7pPr>
      <a:lvl8pPr marL="13716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8pPr>
      <a:lvl9pPr marL="18288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avethomaswebspace.org/" TargetMode="External"/><Relationship Id="rId2" Type="http://schemas.openxmlformats.org/officeDocument/2006/relationships/hyperlink" Target="mailto:d.t.thomas@staffs.ac.u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Universe" TargetMode="External"/><Relationship Id="rId13" Type="http://schemas.openxmlformats.org/officeDocument/2006/relationships/hyperlink" Target="https://en.wikipedia.org/wiki/Kalpa_(aeon)" TargetMode="External"/><Relationship Id="rId3" Type="http://schemas.openxmlformats.org/officeDocument/2006/relationships/hyperlink" Target="https://en.wikipedia.org/wiki/Cosmic_ocean" TargetMode="External"/><Relationship Id="rId7" Type="http://schemas.openxmlformats.org/officeDocument/2006/relationships/hyperlink" Target="https://en.wikipedia.org/wiki/Nasadiya_Sukta" TargetMode="External"/><Relationship Id="rId12" Type="http://schemas.openxmlformats.org/officeDocument/2006/relationships/hyperlink" Target="https://en.wikipedia.org/wiki/Mahapralaya" TargetMode="External"/><Relationship Id="rId17" Type="http://schemas.openxmlformats.org/officeDocument/2006/relationships/hyperlink" Target="https://en.wikipedia.org/wiki/Geocentric_model" TargetMode="External"/><Relationship Id="rId2" Type="http://schemas.openxmlformats.org/officeDocument/2006/relationships/hyperlink" Target="https://en.wikipedia.org/wiki/Flat_Earth" TargetMode="External"/><Relationship Id="rId16" Type="http://schemas.openxmlformats.org/officeDocument/2006/relationships/hyperlink" Target="https://en.wikipedia.org/wiki/Aristotl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Mandala_10" TargetMode="External"/><Relationship Id="rId11" Type="http://schemas.openxmlformats.org/officeDocument/2006/relationships/hyperlink" Target="https://en.wikipedia.org/wiki/Prak%E1%B9%9Bti" TargetMode="External"/><Relationship Id="rId5" Type="http://schemas.openxmlformats.org/officeDocument/2006/relationships/hyperlink" Target="https://en.wikipedia.org/wiki/Hinduism" TargetMode="External"/><Relationship Id="rId15" Type="http://schemas.openxmlformats.org/officeDocument/2006/relationships/hyperlink" Target="https://en.wikipedia.org/wiki/Babylonian_world_map" TargetMode="External"/><Relationship Id="rId10" Type="http://schemas.openxmlformats.org/officeDocument/2006/relationships/hyperlink" Target="https://en.wikipedia.org/wiki/Hiranyagarbha" TargetMode="External"/><Relationship Id="rId4" Type="http://schemas.openxmlformats.org/officeDocument/2006/relationships/hyperlink" Target="https://en.wikipedia.org/wiki/Rigveda" TargetMode="External"/><Relationship Id="rId9" Type="http://schemas.openxmlformats.org/officeDocument/2006/relationships/hyperlink" Target="https://en.wikipedia.org/wiki/Monistic" TargetMode="External"/><Relationship Id="rId14" Type="http://schemas.openxmlformats.org/officeDocument/2006/relationships/hyperlink" Target="https://en.wikipedia.org/wiki/Pralaya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Hindu_cosmology" TargetMode="External"/><Relationship Id="rId3" Type="http://schemas.openxmlformats.org/officeDocument/2006/relationships/hyperlink" Target="https://en.wikipedia.org/wiki/Heliocentric_model" TargetMode="External"/><Relationship Id="rId7" Type="http://schemas.openxmlformats.org/officeDocument/2006/relationships/hyperlink" Target="https://en.wikipedia.org/wiki/Universe" TargetMode="External"/><Relationship Id="rId2" Type="http://schemas.openxmlformats.org/officeDocument/2006/relationships/hyperlink" Target="https://en.wikipedia.org/wiki/Aristarchus_of_Samo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Seleucus_of_Seleucia" TargetMode="External"/><Relationship Id="rId5" Type="http://schemas.openxmlformats.org/officeDocument/2006/relationships/hyperlink" Target="https://en.wikipedia.org/wiki/Light_year" TargetMode="External"/><Relationship Id="rId10" Type="http://schemas.openxmlformats.org/officeDocument/2006/relationships/slide" Target="slide6.xml"/><Relationship Id="rId4" Type="http://schemas.openxmlformats.org/officeDocument/2006/relationships/hyperlink" Target="https://en.wikipedia.org/wiki/Stadion_(unit_of_length)" TargetMode="External"/><Relationship Id="rId9" Type="http://schemas.openxmlformats.org/officeDocument/2006/relationships/hyperlink" Target="https://en.wikipedia.org/wiki/Brahma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5ZLtcTZP2j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Flat_Earth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Galileo_Galilei" TargetMode="External"/><Relationship Id="rId2" Type="http://schemas.openxmlformats.org/officeDocument/2006/relationships/hyperlink" Target="https://en.wikipedia.org/wiki/Nicolaus_Copernic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Isaac_Newton" TargetMode="External"/><Relationship Id="rId5" Type="http://schemas.openxmlformats.org/officeDocument/2006/relationships/hyperlink" Target="https://pwg.gsfc.nasa.gov/stargaze/Kep3laws.htm" TargetMode="External"/><Relationship Id="rId4" Type="http://schemas.openxmlformats.org/officeDocument/2006/relationships/hyperlink" Target="https://en.wikipedia.org/wiki/Kepler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E8BF349-CCA5-413B-84AC-5AA568925C8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412776"/>
            <a:ext cx="9144000" cy="108012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2400" dirty="0"/>
              <a:t>Uttoxeter U3A - Introduction to Cosmology</a:t>
            </a:r>
            <a:br>
              <a:rPr lang="en-GB" sz="2400" dirty="0"/>
            </a:br>
            <a:br>
              <a:rPr lang="en-GB" sz="2400" dirty="0"/>
            </a:br>
            <a:r>
              <a:rPr lang="en-GB" sz="2400" cap="none" dirty="0"/>
              <a:t>Session 2 – History of Cosmology Theories</a:t>
            </a:r>
            <a:endParaRPr lang="en-US" altLang="en-US" sz="2400" dirty="0"/>
          </a:p>
        </p:txBody>
      </p:sp>
      <p:sp>
        <p:nvSpPr>
          <p:cNvPr id="565251" name="Rectangle 3">
            <a:extLst>
              <a:ext uri="{FF2B5EF4-FFF2-40B4-BE49-F238E27FC236}">
                <a16:creationId xmlns:a16="http://schemas.microsoft.com/office/drawing/2014/main" id="{B7F6EE65-BF41-4E18-9F8E-BEF8858F820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24175"/>
            <a:ext cx="6400800" cy="2087563"/>
          </a:xfrm>
        </p:spPr>
        <p:txBody>
          <a:bodyPr rtlCol="0">
            <a:normAutofit fontScale="8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GB" altLang="en-US" sz="3600" dirty="0"/>
          </a:p>
          <a:p>
            <a:pPr algn="ctr" fontAlgn="auto">
              <a:spcAft>
                <a:spcPts val="0"/>
              </a:spcAft>
              <a:defRPr/>
            </a:pPr>
            <a:r>
              <a:rPr lang="en-GB" altLang="en-US" sz="3100" dirty="0"/>
              <a:t>A presentation by Dave Thomas</a:t>
            </a:r>
          </a:p>
          <a:p>
            <a:pPr algn="ctr" fontAlgn="auto">
              <a:spcAft>
                <a:spcPts val="0"/>
              </a:spcAft>
              <a:defRPr/>
            </a:pPr>
            <a:endParaRPr lang="en-GB" altLang="en-US" sz="3600" dirty="0"/>
          </a:p>
          <a:p>
            <a:pPr algn="ctr" fontAlgn="auto">
              <a:spcAft>
                <a:spcPts val="0"/>
              </a:spcAft>
              <a:defRPr/>
            </a:pPr>
            <a:r>
              <a:rPr lang="en-GB" altLang="en-US" sz="2900" dirty="0">
                <a:hlinkClick r:id="rId2"/>
              </a:rPr>
              <a:t>d.t.thomas@staffs.ac.uk</a:t>
            </a:r>
            <a:endParaRPr lang="en-GB" altLang="en-US" sz="2900" dirty="0"/>
          </a:p>
          <a:p>
            <a:pPr algn="ctr" fontAlgn="auto">
              <a:spcAft>
                <a:spcPts val="0"/>
              </a:spcAft>
              <a:defRPr/>
            </a:pPr>
            <a:r>
              <a:rPr lang="en-GB" altLang="en-US" sz="2600" dirty="0">
                <a:hlinkClick r:id="rId3"/>
              </a:rPr>
              <a:t>https://davethomaswebspace.org</a:t>
            </a:r>
            <a:endParaRPr lang="en-GB" alt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65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6525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74301C1-78D9-4DBF-8843-6990421EDB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71700" y="763588"/>
            <a:ext cx="6378575" cy="8651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GB" altLang="en-US" dirty="0"/>
              <a:t>What we have covered in this session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11CB5DD-6FAC-468E-8845-A8B8571698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87450" y="1916832"/>
            <a:ext cx="7956550" cy="4331568"/>
          </a:xfrm>
        </p:spPr>
        <p:txBody>
          <a:bodyPr/>
          <a:lstStyle/>
          <a:p>
            <a:r>
              <a:rPr lang="en-GB" altLang="en-US" dirty="0"/>
              <a:t>Cosmology generally</a:t>
            </a:r>
          </a:p>
          <a:p>
            <a:r>
              <a:rPr lang="en-GB" altLang="en-US" dirty="0"/>
              <a:t>Link between observed phenomena and cosmology theories (1609 cusp point)</a:t>
            </a:r>
          </a:p>
          <a:p>
            <a:r>
              <a:rPr lang="en-GB" altLang="en-US" dirty="0"/>
              <a:t>Early theories (pre-</a:t>
            </a:r>
            <a:r>
              <a:rPr lang="en-GB" altLang="en-US" dirty="0" err="1"/>
              <a:t>Ptolomeic</a:t>
            </a:r>
            <a:r>
              <a:rPr lang="en-GB" altLang="en-US" dirty="0"/>
              <a:t>) and ‘myths’</a:t>
            </a:r>
          </a:p>
          <a:p>
            <a:r>
              <a:rPr lang="en-GB" altLang="en-US" dirty="0"/>
              <a:t>Geocentric and Heliocentric theories</a:t>
            </a:r>
          </a:p>
          <a:p>
            <a:r>
              <a:rPr lang="en-GB" altLang="en-US" dirty="0"/>
              <a:t>Static and expanding universe theories</a:t>
            </a:r>
          </a:p>
          <a:p>
            <a:r>
              <a:rPr lang="en-GB" altLang="en-US" dirty="0"/>
              <a:t>Twentieth century theories</a:t>
            </a:r>
          </a:p>
          <a:p>
            <a:r>
              <a:rPr lang="en-GB" altLang="en-US" dirty="0"/>
              <a:t>Summary and hints leading to modern cosmology theories we’ll consider next time</a:t>
            </a:r>
          </a:p>
          <a:p>
            <a:r>
              <a:rPr lang="en-GB" altLang="en-US" dirty="0"/>
              <a:t>Any (further) things?</a:t>
            </a:r>
          </a:p>
        </p:txBody>
      </p:sp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8DC064DF-09E8-42B8-BD95-E5B3D64F42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/>
              <a:t> Slide </a:t>
            </a:r>
            <a:fld id="{AB3EBBD5-F675-4041-984B-E66CFEF1FEFD}" type="slidenum">
              <a:rPr lang="en-US" altLang="en-US"/>
              <a:pPr>
                <a:defRPr/>
              </a:pPr>
              <a:t>10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4117537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0AE7A837-2311-4B1B-9BE7-FF924F9B5E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71700" y="763588"/>
            <a:ext cx="6378575" cy="8651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GB" altLang="en-US" dirty="0"/>
              <a:t>Further learning</a:t>
            </a:r>
          </a:p>
        </p:txBody>
      </p:sp>
      <p:sp>
        <p:nvSpPr>
          <p:cNvPr id="626691" name="Rectangle 3">
            <a:extLst>
              <a:ext uri="{FF2B5EF4-FFF2-40B4-BE49-F238E27FC236}">
                <a16:creationId xmlns:a16="http://schemas.microsoft.com/office/drawing/2014/main" id="{1C8AA2B8-DF5E-4241-AE8F-D33B320639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87450" y="1844675"/>
            <a:ext cx="7772400" cy="4403725"/>
          </a:xfrm>
        </p:spPr>
        <p:txBody>
          <a:bodyPr/>
          <a:lstStyle/>
          <a:p>
            <a:endParaRPr lang="en-GB" altLang="en-US" dirty="0"/>
          </a:p>
          <a:p>
            <a:endParaRPr lang="en-GB" altLang="en-US" dirty="0"/>
          </a:p>
          <a:p>
            <a:r>
              <a:rPr lang="en-GB" altLang="en-US" dirty="0"/>
              <a:t>any (more) knowledge and\or questions?</a:t>
            </a:r>
          </a:p>
        </p:txBody>
      </p:sp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62A5CCD9-A872-4A50-B21B-36EFB5BFB3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/>
              <a:t> Slide </a:t>
            </a:r>
            <a:fld id="{C4FC36D6-5813-4C38-A70F-98A3E69B41DC}" type="slidenum">
              <a:rPr lang="en-US" altLang="en-US"/>
              <a:pPr>
                <a:defRPr/>
              </a:pPr>
              <a:t>11</a:t>
            </a:fld>
            <a:r>
              <a:rPr lang="en-US" altLang="en-US"/>
              <a:t> of 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6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ldLvl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66B45-8AF0-4AEA-959C-36EBA16F9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Ptolomy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9F89F-360A-4578-9BF6-EE9C240BC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1772816"/>
            <a:ext cx="7955280" cy="4824536"/>
          </a:xfrm>
        </p:spPr>
        <p:txBody>
          <a:bodyPr/>
          <a:lstStyle/>
          <a:p>
            <a:r>
              <a:rPr lang="en-GB" altLang="en-US" dirty="0" err="1"/>
              <a:t>Ptolomy</a:t>
            </a:r>
            <a:r>
              <a:rPr lang="en-GB" altLang="en-US" dirty="0"/>
              <a:t> (c100 to c170AD) was an Egyptian\Greek astronomer, mathematician and geographer</a:t>
            </a:r>
          </a:p>
          <a:p>
            <a:r>
              <a:rPr lang="en-GB" altLang="en-US" dirty="0"/>
              <a:t>Believed that heavens were ‘perfect’(therefore consisted of spheres and circles; the ‘perfect’ shape’ of the time in Greek culture)</a:t>
            </a:r>
          </a:p>
          <a:p>
            <a:r>
              <a:rPr lang="en-GB" dirty="0"/>
              <a:t>The earth was in the centre, surrounded by spherical shells, one for each (sort of) object in the heavens, that rotated at different speeds</a:t>
            </a:r>
            <a:endParaRPr lang="en-GB" dirty="0">
              <a:hlinkClick r:id="rId2" action="ppaction://hlinksldjump"/>
            </a:endParaRPr>
          </a:p>
          <a:p>
            <a:r>
              <a:rPr lang="en-GB" dirty="0">
                <a:hlinkClick r:id="rId3" action="ppaction://hlinksldjump"/>
              </a:rPr>
              <a:t>back</a:t>
            </a:r>
            <a:endParaRPr lang="en-GB" dirty="0">
              <a:hlinkClick r:id="rId2" action="ppaction://hlinksldjump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0C07E0-9298-49A8-9253-1C73E0AB6F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 </a:t>
            </a:r>
            <a:r>
              <a:rPr lang="en-US" altLang="en-US" i="1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12</a:t>
            </a:fld>
            <a:r>
              <a:rPr lang="en-US" altLang="en-US" i="1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2540364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3124F-359C-4029-AAB1-727100199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7744" y="557526"/>
            <a:ext cx="6377940" cy="864427"/>
          </a:xfrm>
        </p:spPr>
        <p:txBody>
          <a:bodyPr/>
          <a:lstStyle/>
          <a:p>
            <a:r>
              <a:rPr lang="en-GB" dirty="0"/>
              <a:t>Early Cosmologies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35D53-A5C6-4F05-8A10-140D7C2F07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 </a:t>
            </a:r>
            <a:r>
              <a:rPr lang="en-US" altLang="en-US" i="1" dirty="0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13</a:t>
            </a:fld>
            <a:r>
              <a:rPr lang="en-US" altLang="en-US" i="1" dirty="0"/>
              <a:t> of  17 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E52ED9E2-596C-4556-B952-B11B36322B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4207" y="1600280"/>
            <a:ext cx="71104722" cy="471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altLang="en-US" sz="2400" dirty="0"/>
              <a:t>Mesopotamian (16th century BCE)</a:t>
            </a:r>
          </a:p>
          <a:p>
            <a:pPr marL="685800" lvl="2" eaLnBrk="0" hangingPunct="0">
              <a:spcBef>
                <a:spcPts val="1000"/>
              </a:spcBef>
            </a:pPr>
            <a:r>
              <a:rPr lang="en-US" altLang="en-US" sz="2400" dirty="0"/>
              <a:t>has a </a:t>
            </a:r>
            <a:r>
              <a:rPr lang="en-US" altLang="en-US" sz="2400" dirty="0">
                <a:hlinkClick r:id="rId2" tooltip="Flat Earth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flat, circular Earth</a:t>
            </a:r>
            <a:r>
              <a:rPr lang="en-US" altLang="en-US" sz="2400" dirty="0"/>
              <a:t> enclosed in a </a:t>
            </a:r>
            <a:r>
              <a:rPr lang="en-US" altLang="en-US" sz="2400" dirty="0">
                <a:hlinkClick r:id="rId3" tooltip="Cosmic ocea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cosmic ocean</a:t>
            </a:r>
            <a:endParaRPr lang="en-US" altLang="en-US" sz="2400" dirty="0"/>
          </a:p>
          <a:p>
            <a:pPr marR="0" lvl="0" defTabSz="914400" eaLnBrk="0" latinLnBrk="0" hangingPunct="0">
              <a:buClrTx/>
              <a:buSzTx/>
              <a:tabLst/>
            </a:pPr>
            <a:r>
              <a:rPr lang="en-US" altLang="en-US" sz="2400" dirty="0"/>
              <a:t>The </a:t>
            </a:r>
            <a:r>
              <a:rPr lang="en-US" altLang="en-US" sz="2400" dirty="0">
                <a:hlinkClick r:id="rId4" tooltip="Rigved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Rigveda</a:t>
            </a:r>
            <a:r>
              <a:rPr lang="en-US" altLang="en-US" sz="2400" dirty="0"/>
              <a:t> of </a:t>
            </a:r>
            <a:r>
              <a:rPr lang="en-US" altLang="en-US" sz="2400" dirty="0">
                <a:hlinkClick r:id="rId5" tooltip="Hinduis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Hinduism</a:t>
            </a:r>
            <a:r>
              <a:rPr lang="en-US" altLang="en-US" sz="2400" dirty="0"/>
              <a:t> (c. 15th–11th century BCE )</a:t>
            </a:r>
          </a:p>
          <a:p>
            <a:pPr lvl="1" eaLnBrk="0" hangingPunct="0"/>
            <a:r>
              <a:rPr lang="en-US" altLang="en-US" dirty="0"/>
              <a:t>has some cosmological hymns, particularly in the late </a:t>
            </a:r>
            <a:r>
              <a:rPr lang="en-US" altLang="en-US" dirty="0">
                <a:hlinkClick r:id="rId6" tooltip="Mandala 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book 10</a:t>
            </a:r>
            <a:r>
              <a:rPr lang="en-US" altLang="en-US" dirty="0"/>
              <a:t>, notably the </a:t>
            </a:r>
            <a:r>
              <a:rPr lang="en-US" altLang="en-US" dirty="0" err="1">
                <a:hlinkClick r:id="rId7" tooltip="Nasadiya Sukt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Nasadiya</a:t>
            </a:r>
            <a:r>
              <a:rPr lang="en-US" altLang="en-US" dirty="0">
                <a:hlinkClick r:id="rId7" tooltip="Nasadiya Sukt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altLang="en-US" dirty="0" err="1">
                <a:hlinkClick r:id="rId7" tooltip="Nasadiya Sukt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Sukta</a:t>
            </a:r>
            <a:r>
              <a:rPr lang="en-US" altLang="en-US" dirty="0"/>
              <a:t> which describes the origin of the </a:t>
            </a:r>
            <a:r>
              <a:rPr lang="en-US" altLang="en-US" dirty="0">
                <a:hlinkClick r:id="rId8" tooltip="Univers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universe</a:t>
            </a:r>
            <a:r>
              <a:rPr lang="en-US" altLang="en-US" dirty="0"/>
              <a:t>, originating from the </a:t>
            </a:r>
            <a:r>
              <a:rPr lang="en-US" altLang="en-US" dirty="0">
                <a:hlinkClick r:id="rId9" tooltip="Monistic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monistic</a:t>
            </a:r>
            <a:r>
              <a:rPr lang="en-US" altLang="en-US" dirty="0"/>
              <a:t> </a:t>
            </a:r>
            <a:r>
              <a:rPr lang="en-US" altLang="en-US" dirty="0">
                <a:hlinkClick r:id="rId10" tooltip="Hiranyagarbh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Hiranyagarbha</a:t>
            </a:r>
            <a:r>
              <a:rPr lang="en-US" altLang="en-US" dirty="0"/>
              <a:t> or "Golden </a:t>
            </a:r>
            <a:r>
              <a:rPr lang="en-US" altLang="en-US" dirty="0" err="1"/>
              <a:t>Egg".</a:t>
            </a:r>
            <a:r>
              <a:rPr lang="en-US" altLang="en-US" dirty="0" err="1">
                <a:hlinkClick r:id="rId11" tooltip="Prakṛt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Primal</a:t>
            </a:r>
            <a:r>
              <a:rPr lang="en-US" altLang="en-US" dirty="0">
                <a:hlinkClick r:id="rId11" tooltip="Prakṛt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matter</a:t>
            </a:r>
            <a:r>
              <a:rPr lang="en-US" altLang="en-US" dirty="0"/>
              <a:t> remains manifest for 311.04 trillion years and </a:t>
            </a:r>
            <a:r>
              <a:rPr lang="en-US" altLang="en-US" dirty="0">
                <a:hlinkClick r:id="rId12" tooltip="Mahapralay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unmanifest</a:t>
            </a:r>
            <a:r>
              <a:rPr lang="en-US" altLang="en-US" dirty="0"/>
              <a:t> for an equal length. The universe remains manifest for </a:t>
            </a:r>
            <a:r>
              <a:rPr lang="en-US" altLang="en-US" dirty="0">
                <a:hlinkClick r:id="rId13" tooltip="Kalpa (aeon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4.32 billion years</a:t>
            </a:r>
            <a:r>
              <a:rPr lang="en-US" altLang="en-US" dirty="0"/>
              <a:t> and </a:t>
            </a:r>
            <a:r>
              <a:rPr lang="en-US" altLang="en-US" dirty="0">
                <a:hlinkClick r:id="rId14" tooltip="Pralay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unmanifest</a:t>
            </a:r>
            <a:r>
              <a:rPr lang="en-US" altLang="en-US" dirty="0"/>
              <a:t> for an equal length. Innumerable universes exist simultaneously. These cycles have and will last forever, driven by desires. </a:t>
            </a:r>
          </a:p>
          <a:p>
            <a:pPr eaLnBrk="0" hangingPunct="0"/>
            <a:r>
              <a:rPr lang="en-US" altLang="en-US" sz="2400" dirty="0">
                <a:hlinkClick r:id="rId15" tooltip="Babylonian world ma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Babylonian world map</a:t>
            </a:r>
            <a:r>
              <a:rPr lang="en-US" altLang="en-US" sz="2400" dirty="0"/>
              <a:t> (6th century BCE )</a:t>
            </a:r>
          </a:p>
          <a:p>
            <a:pPr marL="685800" lvl="2" eaLnBrk="0" hangingPunct="0">
              <a:spcBef>
                <a:spcPts val="1000"/>
              </a:spcBef>
            </a:pPr>
            <a:r>
              <a:rPr lang="en-US" altLang="en-US" sz="2400" dirty="0"/>
              <a:t>shows the Earth surrounded by the cosmic ocean, </a:t>
            </a:r>
            <a:br>
              <a:rPr lang="en-US" altLang="en-US" sz="2400" dirty="0"/>
            </a:br>
            <a:r>
              <a:rPr lang="en-US" altLang="en-US" sz="2400" dirty="0"/>
              <a:t>with seven islands  forming  a seven-pointed star. </a:t>
            </a:r>
          </a:p>
          <a:p>
            <a:pPr eaLnBrk="0" hangingPunct="0"/>
            <a:r>
              <a:rPr lang="en-US" altLang="en-US" sz="2400" dirty="0"/>
              <a:t>Greek philosophers (6th–4th century BCE )</a:t>
            </a:r>
          </a:p>
          <a:p>
            <a:pPr lvl="1" eaLnBrk="0" hangingPunct="0"/>
            <a:r>
              <a:rPr lang="en-US" altLang="en-US" dirty="0"/>
              <a:t>introduce the idea of multiple or even infinite universes. </a:t>
            </a:r>
          </a:p>
          <a:p>
            <a:pPr marR="0" lvl="0" defTabSz="914400" eaLnBrk="0" latinLnBrk="0" hangingPunct="0">
              <a:buClrTx/>
              <a:buSzTx/>
              <a:tabLst/>
            </a:pPr>
            <a:r>
              <a:rPr lang="en-US" altLang="en-US" sz="2400" dirty="0">
                <a:hlinkClick r:id="rId16" tooltip="Aristot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Aristotle</a:t>
            </a:r>
            <a:r>
              <a:rPr lang="en-US" altLang="en-US" sz="2400" dirty="0"/>
              <a:t> (4th century BCE) </a:t>
            </a:r>
          </a:p>
          <a:p>
            <a:pPr lvl="1" eaLnBrk="0" hangingPunct="0"/>
            <a:r>
              <a:rPr lang="en-US" altLang="en-US" dirty="0"/>
              <a:t>proposes an </a:t>
            </a:r>
            <a:r>
              <a:rPr lang="en-US" altLang="en-US" dirty="0">
                <a:hlinkClick r:id="rId17" tooltip="Geocentric mode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Earth-centered universe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7253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1B72F-E069-4365-989E-E30B37DBE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Early cosmologies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7D41D-E0C5-446F-80E7-D47AB4028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1647048"/>
            <a:ext cx="8298120" cy="4950304"/>
          </a:xfrm>
        </p:spPr>
        <p:txBody>
          <a:bodyPr/>
          <a:lstStyle/>
          <a:p>
            <a:pPr marR="0" lvl="0" defTabSz="914400" eaLnBrk="0" latinLnBrk="0" hangingPunct="0">
              <a:buClrTx/>
              <a:buSzTx/>
              <a:tabLst/>
            </a:pPr>
            <a:r>
              <a:rPr lang="en-US" altLang="en-US" sz="2400" dirty="0">
                <a:hlinkClick r:id="rId2" tooltip="Aristarchus of Samo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Aristarchus of Samos</a:t>
            </a:r>
            <a:r>
              <a:rPr lang="en-US" altLang="en-US" sz="2400" dirty="0"/>
              <a:t> (3rd century BCE ) </a:t>
            </a:r>
          </a:p>
          <a:p>
            <a:pPr lvl="1" eaLnBrk="0" hangingPunct="0"/>
            <a:r>
              <a:rPr lang="en-US" altLang="en-US" sz="2000" dirty="0"/>
              <a:t>proposes a </a:t>
            </a:r>
            <a:r>
              <a:rPr lang="en-US" altLang="en-US" sz="2000" dirty="0">
                <a:hlinkClick r:id="rId3" tooltip="Heliocentric mode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Sun-centered universe</a:t>
            </a:r>
            <a:r>
              <a:rPr lang="en-US" altLang="en-US" sz="2000" dirty="0"/>
              <a:t>  estimates the diameter of the cosmos to be the equivalent in </a:t>
            </a:r>
            <a:r>
              <a:rPr lang="en-US" altLang="en-US" sz="2000" dirty="0">
                <a:hlinkClick r:id="rId4" tooltip="Stadion (unit of length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stadia</a:t>
            </a:r>
            <a:r>
              <a:rPr lang="en-US" altLang="en-US" sz="2000" dirty="0"/>
              <a:t> of what we call two </a:t>
            </a:r>
            <a:r>
              <a:rPr lang="en-US" altLang="en-US" sz="2000" dirty="0">
                <a:hlinkClick r:id="rId5" tooltip="Light yea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light years</a:t>
            </a:r>
            <a:r>
              <a:rPr lang="en-US" altLang="en-US" sz="2000" dirty="0"/>
              <a:t> </a:t>
            </a:r>
          </a:p>
          <a:p>
            <a:pPr marR="0" lvl="0" defTabSz="914400" eaLnBrk="0" latinLnBrk="0" hangingPunct="0">
              <a:buClrTx/>
              <a:buSzTx/>
              <a:tabLst/>
            </a:pPr>
            <a:r>
              <a:rPr lang="en-US" altLang="en-US" sz="2400" dirty="0"/>
              <a:t>2nd century BCE – </a:t>
            </a:r>
            <a:r>
              <a:rPr lang="en-US" altLang="en-US" sz="2400" dirty="0" err="1">
                <a:hlinkClick r:id="rId6" tooltip="Seleucus of Seleuci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Seleucus</a:t>
            </a:r>
            <a:r>
              <a:rPr lang="en-US" altLang="en-US" sz="2400" dirty="0">
                <a:hlinkClick r:id="rId6" tooltip="Seleucus of Seleuci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of Seleucia</a:t>
            </a:r>
            <a:r>
              <a:rPr lang="en-US" altLang="en-US" sz="2400" dirty="0"/>
              <a:t> </a:t>
            </a:r>
          </a:p>
          <a:p>
            <a:pPr lvl="1" eaLnBrk="0" hangingPunct="0"/>
            <a:r>
              <a:rPr lang="en-US" altLang="en-US" sz="2000" dirty="0"/>
              <a:t>elaborates on Aristarchus' heliocentric universe</a:t>
            </a:r>
          </a:p>
          <a:p>
            <a:pPr marR="0" lvl="0" defTabSz="914400" eaLnBrk="0" latinLnBrk="0" hangingPunct="0">
              <a:buClrTx/>
              <a:buSzTx/>
              <a:tabLst/>
            </a:pPr>
            <a:r>
              <a:rPr lang="en-US" altLang="en-US" sz="2400" dirty="0"/>
              <a:t>Jain cosmology (2nd century CE-5th century CE)</a:t>
            </a:r>
          </a:p>
          <a:p>
            <a:pPr lvl="1" eaLnBrk="0" hangingPunct="0"/>
            <a:r>
              <a:rPr lang="en-US" altLang="en-US" sz="2000" dirty="0"/>
              <a:t>considers the </a:t>
            </a:r>
            <a:r>
              <a:rPr lang="en-US" altLang="en-US" sz="2000" dirty="0" err="1"/>
              <a:t>loka</a:t>
            </a:r>
            <a:r>
              <a:rPr lang="en-US" altLang="en-US" sz="2000" dirty="0"/>
              <a:t>, or </a:t>
            </a:r>
            <a:r>
              <a:rPr lang="en-US" altLang="en-US" sz="2000" dirty="0">
                <a:hlinkClick r:id="rId7" tooltip="Univers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universe</a:t>
            </a:r>
            <a:r>
              <a:rPr lang="en-US" altLang="en-US" sz="2000" dirty="0"/>
              <a:t>, as an uncreated entity, existing since infinity</a:t>
            </a:r>
          </a:p>
          <a:p>
            <a:pPr marR="0" lvl="0" defTabSz="914400" eaLnBrk="0" latinLnBrk="0" hangingPunct="0">
              <a:buClrTx/>
              <a:buSzTx/>
              <a:tabLst/>
            </a:pPr>
            <a:r>
              <a:rPr lang="en-US" altLang="en-US" sz="2400" dirty="0">
                <a:hlinkClick r:id="rId8" tooltip="Hindu cosmolog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Hindu cosmology</a:t>
            </a:r>
            <a:r>
              <a:rPr lang="en-US" altLang="en-US" sz="2400" dirty="0"/>
              <a:t> (2nd century BCE–3rd century CE) )</a:t>
            </a:r>
          </a:p>
          <a:p>
            <a:pPr lvl="1" eaLnBrk="0" hangingPunct="0"/>
            <a:r>
              <a:rPr lang="en-US" altLang="en-US" sz="2000" dirty="0"/>
              <a:t>describe universe as cyclical, recreated by </a:t>
            </a:r>
            <a:r>
              <a:rPr lang="en-US" altLang="en-US" sz="2000" dirty="0">
                <a:hlinkClick r:id="rId9" tooltip="Brahm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Brahma</a:t>
            </a:r>
            <a:r>
              <a:rPr lang="en-US" altLang="en-US" sz="2000" dirty="0"/>
              <a:t> every 8.64 billion years.</a:t>
            </a:r>
          </a:p>
          <a:p>
            <a:r>
              <a:rPr lang="en-GB" sz="2400" dirty="0">
                <a:hlinkClick r:id="rId10" action="ppaction://hlinksldjump"/>
              </a:rPr>
              <a:t>back</a:t>
            </a:r>
            <a:endParaRPr lang="en-GB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8D87D-B6EF-4593-BBBC-6743BB0E33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 </a:t>
            </a:r>
            <a:r>
              <a:rPr lang="en-US" altLang="en-US" i="1" dirty="0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14</a:t>
            </a:fld>
            <a:r>
              <a:rPr lang="en-US" altLang="en-US" i="1" dirty="0"/>
              <a:t> of  17</a:t>
            </a:r>
          </a:p>
        </p:txBody>
      </p:sp>
    </p:spTree>
    <p:extLst>
      <p:ext uri="{BB962C8B-B14F-4D97-AF65-F5344CB8AC3E}">
        <p14:creationId xmlns:p14="http://schemas.microsoft.com/office/powerpoint/2010/main" val="1249731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4A6A-17FE-4533-90C6-891B14CC2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God created: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EED63-7A20-4B23-A36A-BA250719A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1772816"/>
            <a:ext cx="7955280" cy="4824536"/>
          </a:xfrm>
        </p:spPr>
        <p:txBody>
          <a:bodyPr/>
          <a:lstStyle/>
          <a:p>
            <a:r>
              <a:rPr lang="en-GB" dirty="0"/>
              <a:t>Pre Day 1; the heavens and the earth</a:t>
            </a:r>
          </a:p>
          <a:p>
            <a:r>
              <a:rPr lang="en-GB" dirty="0"/>
              <a:t>Day 1; Light and thus day and night</a:t>
            </a:r>
          </a:p>
          <a:p>
            <a:r>
              <a:rPr lang="en-GB" dirty="0"/>
              <a:t>Day 2; Sky</a:t>
            </a:r>
          </a:p>
          <a:p>
            <a:r>
              <a:rPr lang="en-GB" dirty="0"/>
              <a:t>Day 3; Land and plant life</a:t>
            </a:r>
          </a:p>
          <a:p>
            <a:r>
              <a:rPr lang="en-GB" dirty="0"/>
              <a:t>Day 4; Creatures of water and air</a:t>
            </a:r>
          </a:p>
          <a:p>
            <a:r>
              <a:rPr lang="en-GB" dirty="0"/>
              <a:t>Day 5; Creatures </a:t>
            </a:r>
          </a:p>
          <a:p>
            <a:r>
              <a:rPr lang="en-GB" dirty="0"/>
              <a:t>Day 6; Humankind</a:t>
            </a:r>
          </a:p>
          <a:p>
            <a:r>
              <a:rPr lang="en-GB" dirty="0"/>
              <a:t>Day 7; Rest</a:t>
            </a:r>
          </a:p>
          <a:p>
            <a:r>
              <a:rPr lang="en-GB" dirty="0">
                <a:hlinkClick r:id="rId2" action="ppaction://hlinksldjump"/>
              </a:rPr>
              <a:t>back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487A1D-F192-4EB1-A9F8-3EA08531BA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 </a:t>
            </a:r>
            <a:r>
              <a:rPr lang="en-US" altLang="en-US" i="1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15</a:t>
            </a:fld>
            <a:r>
              <a:rPr lang="en-US" altLang="en-US" i="1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2298712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88F85-EB14-42FB-A572-54CC2DF37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Allah created;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7447B-F900-4504-BF71-FE4A4ED78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err="1"/>
              <a:t>the</a:t>
            </a:r>
            <a:r>
              <a:rPr lang="en-GB" dirty="0"/>
              <a:t> earth and heaven in 6 days (although the length of a God-day may not be 24 hours!).</a:t>
            </a:r>
          </a:p>
          <a:p>
            <a:endParaRPr lang="en-GB" dirty="0"/>
          </a:p>
          <a:p>
            <a:r>
              <a:rPr lang="en-GB" dirty="0">
                <a:hlinkClick r:id="rId2" action="ppaction://hlinksldjump"/>
              </a:rPr>
              <a:t>Back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3DDE8-0167-489C-829F-AF88B8F557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 </a:t>
            </a:r>
            <a:r>
              <a:rPr lang="en-US" altLang="en-US" i="1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16</a:t>
            </a:fld>
            <a:r>
              <a:rPr lang="en-US" altLang="en-US" i="1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981437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E9F3884-0F1A-434B-BE10-26F9C4D88C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71700" y="763588"/>
            <a:ext cx="6378575" cy="865187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GB" altLang="en-US" dirty="0"/>
              <a:t>What we could cover (in 90 minutes or so)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F3A6627-C777-4B9C-834D-5CDE1EB6F9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7584" y="1700213"/>
            <a:ext cx="8065591" cy="5157787"/>
          </a:xfrm>
        </p:spPr>
        <p:txBody>
          <a:bodyPr/>
          <a:lstStyle/>
          <a:p>
            <a:r>
              <a:rPr lang="en-GB" altLang="en-US" dirty="0"/>
              <a:t>Cosmology generally</a:t>
            </a:r>
          </a:p>
          <a:p>
            <a:r>
              <a:rPr lang="en-GB" altLang="en-US" dirty="0"/>
              <a:t>Link between observed phenomena and cosmology theories (1609 cusp point)</a:t>
            </a:r>
          </a:p>
          <a:p>
            <a:r>
              <a:rPr lang="en-GB" altLang="en-US" dirty="0"/>
              <a:t>Early theories (pre-</a:t>
            </a:r>
            <a:r>
              <a:rPr lang="en-GB" altLang="en-US" dirty="0" err="1"/>
              <a:t>Ptolomeic</a:t>
            </a:r>
            <a:r>
              <a:rPr lang="en-GB" altLang="en-US" dirty="0"/>
              <a:t>) and ‘myths’</a:t>
            </a:r>
          </a:p>
          <a:p>
            <a:r>
              <a:rPr lang="en-GB" altLang="en-US" dirty="0"/>
              <a:t>Geocentric and Heliocentric theories</a:t>
            </a:r>
          </a:p>
          <a:p>
            <a:r>
              <a:rPr lang="en-GB" altLang="en-US" dirty="0"/>
              <a:t>Static and expanding universe theories</a:t>
            </a:r>
          </a:p>
          <a:p>
            <a:r>
              <a:rPr lang="en-GB" altLang="en-US" dirty="0"/>
              <a:t>Twentieth century theories</a:t>
            </a:r>
          </a:p>
          <a:p>
            <a:r>
              <a:rPr lang="en-GB" altLang="en-US" dirty="0"/>
              <a:t>Summary and hints leading to modern cosmology theories next time</a:t>
            </a:r>
          </a:p>
          <a:p>
            <a:r>
              <a:rPr lang="en-GB" altLang="en-US" dirty="0"/>
              <a:t>Your knowledge and questions as we go please</a:t>
            </a:r>
          </a:p>
        </p:txBody>
      </p:sp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BFFC8D47-6DE7-474C-A2C4-74D5E53D3E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 Slide </a:t>
            </a:r>
            <a:fld id="{A9F8B920-80DB-446C-98AD-F070F639A737}" type="slidenum">
              <a:rPr lang="en-US" altLang="en-US"/>
              <a:pPr>
                <a:defRPr/>
              </a:pPr>
              <a:t>2</a:t>
            </a:fld>
            <a:r>
              <a:rPr lang="en-US" altLang="en-US" dirty="0"/>
              <a:t> of 17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74301C1-78D9-4DBF-8843-6990421EDB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71700" y="763588"/>
            <a:ext cx="6378575" cy="8651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GB" altLang="en-US" dirty="0"/>
              <a:t>Cosmology generally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11CB5DD-6FAC-468E-8845-A8B8571698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3568" y="1844824"/>
            <a:ext cx="8460432" cy="4403576"/>
          </a:xfrm>
        </p:spPr>
        <p:txBody>
          <a:bodyPr/>
          <a:lstStyle/>
          <a:p>
            <a:r>
              <a:rPr lang="en-GB" altLang="en-US" dirty="0"/>
              <a:t>To reiterate, Cosmology is:</a:t>
            </a:r>
          </a:p>
          <a:p>
            <a:pPr lvl="1"/>
            <a:r>
              <a:rPr lang="en-GB" dirty="0"/>
              <a:t>“A field of study that brings together the natural sciences, particularly astronomy and physics, in a joint effort to understand the physical universe as a unified whole”. (</a:t>
            </a:r>
            <a:r>
              <a:rPr lang="en-GB" dirty="0" err="1"/>
              <a:t>Encyclopedia</a:t>
            </a:r>
            <a:r>
              <a:rPr lang="en-GB" dirty="0"/>
              <a:t> Britannica, 2021)</a:t>
            </a:r>
          </a:p>
          <a:p>
            <a:pPr lvl="1"/>
            <a:r>
              <a:rPr lang="en-GB" dirty="0"/>
              <a:t>the study of the universe's origin, its large-scale structures and dynamics, and the ultimate fate of the universe, including the laws of science that govern these areas. (Wikipedia, 2021).</a:t>
            </a:r>
          </a:p>
          <a:p>
            <a:pPr lvl="1"/>
            <a:r>
              <a:rPr lang="en-GB" altLang="en-US" dirty="0"/>
              <a:t>The search for </a:t>
            </a:r>
            <a:r>
              <a:rPr lang="en-GB" altLang="en-US" dirty="0">
                <a:hlinkClick r:id="rId2"/>
              </a:rPr>
              <a:t>answers</a:t>
            </a:r>
            <a:r>
              <a:rPr lang="en-GB" altLang="en-US" dirty="0"/>
              <a:t> to the ultimate question (Adams, 1978)</a:t>
            </a:r>
          </a:p>
          <a:p>
            <a:pPr lvl="1"/>
            <a:endParaRPr lang="en-GB" altLang="en-US" dirty="0"/>
          </a:p>
        </p:txBody>
      </p:sp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8DC064DF-09E8-42B8-BD95-E5B3D64F42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Slide </a:t>
            </a:r>
            <a:fld id="{AB3EBBD5-F675-4041-984B-E66CFEF1FEFD}" type="slidenum">
              <a:rPr kumimoji="0" lang="en-US" altLang="en-US" sz="10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r>
              <a:rPr kumimoji="0" lang="en-US" altLang="en-US" sz="10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701167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74301C1-78D9-4DBF-8843-6990421EDB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763588"/>
            <a:ext cx="8550275" cy="865187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GB" altLang="en-US" dirty="0"/>
              <a:t>Link between observed phenomena and Cosmology theories</a:t>
            </a:r>
            <a:br>
              <a:rPr lang="en-GB" altLang="en-US" dirty="0"/>
            </a:br>
            <a:endParaRPr lang="en-GB" altLang="en-US" dirty="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11CB5DD-6FAC-468E-8845-A8B8571698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3568" y="1844824"/>
            <a:ext cx="8460432" cy="4403576"/>
          </a:xfrm>
        </p:spPr>
        <p:txBody>
          <a:bodyPr/>
          <a:lstStyle/>
          <a:p>
            <a:r>
              <a:rPr lang="en-GB" altLang="en-US" dirty="0"/>
              <a:t>Cosmological theories seek to make sense of, explain and predict what happens in the (observed) world</a:t>
            </a:r>
          </a:p>
          <a:p>
            <a:r>
              <a:rPr lang="en-GB" altLang="en-US" dirty="0"/>
              <a:t>Theories may be imperfect, like this </a:t>
            </a:r>
            <a:r>
              <a:rPr lang="en-GB" altLang="en-US" dirty="0">
                <a:hlinkClick r:id="rId2"/>
              </a:rPr>
              <a:t>one</a:t>
            </a:r>
            <a:endParaRPr lang="en-GB" altLang="en-US" dirty="0"/>
          </a:p>
          <a:p>
            <a:r>
              <a:rPr lang="en-GB" altLang="en-US" dirty="0"/>
              <a:t>‘What happens’ is actually what is observed to happen</a:t>
            </a:r>
          </a:p>
          <a:p>
            <a:r>
              <a:rPr lang="en-GB" altLang="en-US" dirty="0"/>
              <a:t>When observation capability changes (improves), ‘what happens’ is understood differently and may require a change in cosmological theory </a:t>
            </a:r>
          </a:p>
          <a:p>
            <a:endParaRPr lang="en-GB" altLang="en-US" dirty="0"/>
          </a:p>
          <a:p>
            <a:pPr lvl="1"/>
            <a:endParaRPr lang="en-GB" altLang="en-US" dirty="0"/>
          </a:p>
        </p:txBody>
      </p:sp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8DC064DF-09E8-42B8-BD95-E5B3D64F42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/>
              <a:t> Slide </a:t>
            </a:r>
            <a:fld id="{AB3EBBD5-F675-4041-984B-E66CFEF1FEFD}" type="slidenum">
              <a:rPr lang="en-US" altLang="en-US"/>
              <a:pPr>
                <a:defRPr/>
              </a:pPr>
              <a:t>4</a:t>
            </a:fld>
            <a:r>
              <a:rPr lang="en-US" altLang="en-US"/>
              <a:t> of 17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74301C1-78D9-4DBF-8843-6990421EDB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96862" y="723106"/>
            <a:ext cx="8550275" cy="865187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GB" altLang="en-US" dirty="0"/>
              <a:t>Early theories (and myths)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11CB5DD-6FAC-468E-8845-A8B8571698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5576" y="1588293"/>
            <a:ext cx="8388424" cy="4660107"/>
          </a:xfrm>
        </p:spPr>
        <p:txBody>
          <a:bodyPr/>
          <a:lstStyle/>
          <a:p>
            <a:r>
              <a:rPr lang="en-GB" altLang="en-US" dirty="0"/>
              <a:t>Observations were:</a:t>
            </a:r>
          </a:p>
          <a:p>
            <a:pPr lvl="1"/>
            <a:r>
              <a:rPr lang="en-GB" altLang="en-US" dirty="0"/>
              <a:t>Day and night (once per day) thus sun rise, transition and sunset, seasons, heavenly bodies (sun, moon, stars, comets, shooting stars, planets, eclipses, heavenly colours, supernovae . . . . . . )</a:t>
            </a:r>
          </a:p>
          <a:p>
            <a:r>
              <a:rPr lang="en-GB" altLang="en-US" dirty="0"/>
              <a:t>Some early theories:	</a:t>
            </a:r>
          </a:p>
          <a:p>
            <a:pPr lvl="2"/>
            <a:r>
              <a:rPr lang="en-GB" altLang="en-US" dirty="0"/>
              <a:t>In the beginning the </a:t>
            </a:r>
            <a:r>
              <a:rPr lang="en-GB" altLang="en-US" dirty="0">
                <a:hlinkClick r:id="rId2" action="ppaction://hlinksldjump"/>
              </a:rPr>
              <a:t>Christian God created</a:t>
            </a:r>
            <a:r>
              <a:rPr lang="en-GB" altLang="en-US" dirty="0"/>
              <a:t> . . . . . .</a:t>
            </a:r>
          </a:p>
          <a:p>
            <a:pPr lvl="2"/>
            <a:r>
              <a:rPr lang="en-GB" altLang="en-US" dirty="0"/>
              <a:t>In the beginning the </a:t>
            </a:r>
            <a:r>
              <a:rPr lang="en-GB" altLang="en-US" dirty="0">
                <a:hlinkClick r:id="rId3" action="ppaction://hlinksldjump"/>
              </a:rPr>
              <a:t>Islamic God created</a:t>
            </a:r>
            <a:r>
              <a:rPr lang="en-GB" altLang="en-US" dirty="0"/>
              <a:t> . . . . . .</a:t>
            </a:r>
          </a:p>
          <a:p>
            <a:pPr lvl="2"/>
            <a:r>
              <a:rPr lang="en-GB" altLang="en-US" dirty="0"/>
              <a:t>And others</a:t>
            </a:r>
          </a:p>
          <a:p>
            <a:pPr lvl="2"/>
            <a:r>
              <a:rPr lang="en-GB" altLang="en-US" dirty="0"/>
              <a:t>The </a:t>
            </a:r>
            <a:r>
              <a:rPr lang="en-GB" altLang="en-US" dirty="0">
                <a:hlinkClick r:id="rId4" action="ppaction://hlinksldjump"/>
              </a:rPr>
              <a:t>earth is the centre </a:t>
            </a:r>
            <a:r>
              <a:rPr lang="en-GB" altLang="en-US" dirty="0"/>
              <a:t>of everything</a:t>
            </a:r>
          </a:p>
          <a:p>
            <a:pPr lvl="2"/>
            <a:r>
              <a:rPr lang="en-GB" altLang="en-US" dirty="0"/>
              <a:t>The </a:t>
            </a:r>
            <a:r>
              <a:rPr lang="en-GB" altLang="en-US" dirty="0">
                <a:hlinkClick r:id="rId5" action="ppaction://hlinksldjump"/>
              </a:rPr>
              <a:t>sun is at the </a:t>
            </a:r>
            <a:r>
              <a:rPr lang="en-GB" altLang="en-US" dirty="0" err="1">
                <a:hlinkClick r:id="rId5" action="ppaction://hlinksldjump"/>
              </a:rPr>
              <a:t>center</a:t>
            </a:r>
            <a:r>
              <a:rPr lang="en-GB" altLang="en-US" dirty="0">
                <a:hlinkClick r:id="rId5" action="ppaction://hlinksldjump"/>
              </a:rPr>
              <a:t> </a:t>
            </a:r>
            <a:r>
              <a:rPr lang="en-GB" altLang="en-US" dirty="0"/>
              <a:t>of everything</a:t>
            </a:r>
          </a:p>
          <a:p>
            <a:pPr lvl="1"/>
            <a:r>
              <a:rPr lang="en-GB" altLang="en-US" dirty="0"/>
              <a:t>Then . . . .</a:t>
            </a:r>
          </a:p>
          <a:p>
            <a:pPr lvl="2"/>
            <a:r>
              <a:rPr lang="en-GB" altLang="en-US" dirty="0"/>
              <a:t>There is no centre of everything</a:t>
            </a:r>
          </a:p>
          <a:p>
            <a:pPr lvl="2"/>
            <a:r>
              <a:rPr lang="en-GB" altLang="en-US" dirty="0"/>
              <a:t>What is everything?</a:t>
            </a:r>
          </a:p>
          <a:p>
            <a:pPr lvl="2"/>
            <a:endParaRPr lang="en-GB" altLang="en-US" dirty="0"/>
          </a:p>
        </p:txBody>
      </p:sp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8DC064DF-09E8-42B8-BD95-E5B3D64F42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/>
              <a:t> Slide </a:t>
            </a:r>
            <a:fld id="{AB3EBBD5-F675-4041-984B-E66CFEF1FEFD}" type="slidenum">
              <a:rPr lang="en-US" altLang="en-US"/>
              <a:pPr>
                <a:defRPr/>
              </a:pPr>
              <a:t>5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2239093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74301C1-78D9-4DBF-8843-6990421EDB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71700" y="763588"/>
            <a:ext cx="6378575" cy="8651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GB" altLang="en-US" dirty="0"/>
              <a:t>Geocentric theories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11CB5DD-6FAC-468E-8845-A8B8571698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87450" y="2133600"/>
            <a:ext cx="7956550" cy="4114800"/>
          </a:xfrm>
        </p:spPr>
        <p:txBody>
          <a:bodyPr/>
          <a:lstStyle/>
          <a:p>
            <a:endParaRPr lang="en-GB" altLang="en-US" dirty="0">
              <a:hlinkClick r:id="rId2" action="ppaction://hlinksldjump"/>
            </a:endParaRPr>
          </a:p>
          <a:p>
            <a:r>
              <a:rPr lang="en-GB" altLang="en-US" dirty="0"/>
              <a:t>(Nearly) All </a:t>
            </a:r>
            <a:r>
              <a:rPr lang="en-GB" altLang="en-US" dirty="0">
                <a:hlinkClick r:id="rId3" action="ppaction://hlinksldjump"/>
              </a:rPr>
              <a:t>early cosmologies </a:t>
            </a:r>
            <a:endParaRPr lang="en-GB" altLang="en-US" dirty="0"/>
          </a:p>
          <a:p>
            <a:endParaRPr lang="en-GB" altLang="en-US" dirty="0"/>
          </a:p>
          <a:p>
            <a:r>
              <a:rPr lang="en-GB" altLang="en-US" dirty="0"/>
              <a:t>Greek and Roman cosmologies</a:t>
            </a:r>
            <a:endParaRPr lang="en-GB" altLang="en-US" dirty="0">
              <a:hlinkClick r:id="rId2" action="ppaction://hlinksldjump"/>
            </a:endParaRPr>
          </a:p>
          <a:p>
            <a:r>
              <a:rPr lang="en-GB" altLang="en-US" dirty="0" err="1">
                <a:hlinkClick r:id="rId2" action="ppaction://hlinksldjump"/>
              </a:rPr>
              <a:t>Ptolomeic</a:t>
            </a:r>
            <a:r>
              <a:rPr lang="en-GB" altLang="en-US" dirty="0"/>
              <a:t> (circa 150CE and onwards)</a:t>
            </a:r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r>
              <a:rPr lang="en-GB" altLang="en-US" dirty="0">
                <a:hlinkClick r:id="rId4" action="ppaction://hlinksldjump"/>
              </a:rPr>
              <a:t>back</a:t>
            </a:r>
            <a:r>
              <a:rPr lang="en-GB" altLang="en-US" dirty="0"/>
              <a:t> </a:t>
            </a:r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pPr lvl="1"/>
            <a:endParaRPr lang="en-GB" altLang="en-US" dirty="0"/>
          </a:p>
        </p:txBody>
      </p:sp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8DC064DF-09E8-42B8-BD95-E5B3D64F42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/>
              <a:t> Slide </a:t>
            </a:r>
            <a:fld id="{AB3EBBD5-F675-4041-984B-E66CFEF1FEFD}" type="slidenum">
              <a:rPr lang="en-US" altLang="en-US"/>
              <a:pPr>
                <a:defRPr/>
              </a:pPr>
              <a:t>6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3824513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08F38-837E-4FB4-B82F-B3261C071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Heliocentric theories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3CB8C-A5A5-43B0-A229-C4CB5B1C9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Copernicus</a:t>
            </a:r>
            <a:r>
              <a:rPr lang="en-GB" dirty="0"/>
              <a:t> (1473 to 1543)</a:t>
            </a:r>
          </a:p>
          <a:p>
            <a:r>
              <a:rPr lang="en-GB" dirty="0">
                <a:hlinkClick r:id="rId3" tooltip="Galileo Galilei"/>
              </a:rPr>
              <a:t>Galileo</a:t>
            </a:r>
            <a:r>
              <a:rPr lang="en-GB" dirty="0"/>
              <a:t> (1564-1642)</a:t>
            </a:r>
          </a:p>
          <a:p>
            <a:r>
              <a:rPr lang="en-GB" dirty="0"/>
              <a:t>1609; </a:t>
            </a:r>
            <a:r>
              <a:rPr lang="en-GB" dirty="0" err="1"/>
              <a:t>Gallileo</a:t>
            </a:r>
            <a:r>
              <a:rPr lang="en-GB" dirty="0"/>
              <a:t> acquires a telescope!</a:t>
            </a:r>
          </a:p>
          <a:p>
            <a:r>
              <a:rPr lang="en-GB" dirty="0">
                <a:hlinkClick r:id="rId4" tooltip="Kepler"/>
              </a:rPr>
              <a:t>Kepler</a:t>
            </a:r>
            <a:r>
              <a:rPr lang="en-GB" dirty="0"/>
              <a:t> (1571-1630)</a:t>
            </a:r>
          </a:p>
          <a:p>
            <a:pPr lvl="1"/>
            <a:r>
              <a:rPr lang="en-GB" dirty="0">
                <a:hlinkClick r:id="rId5"/>
              </a:rPr>
              <a:t>Three laws</a:t>
            </a:r>
            <a:endParaRPr lang="en-GB" dirty="0"/>
          </a:p>
          <a:p>
            <a:r>
              <a:rPr lang="en-GB" dirty="0">
                <a:hlinkClick r:id="rId6"/>
              </a:rPr>
              <a:t>Newton</a:t>
            </a:r>
            <a:r>
              <a:rPr lang="en-GB" dirty="0"/>
              <a:t> (1642 – 1726)</a:t>
            </a:r>
          </a:p>
          <a:p>
            <a:pPr lvl="1"/>
            <a:r>
              <a:rPr lang="en-GB" dirty="0"/>
              <a:t>Law of gravity</a:t>
            </a:r>
          </a:p>
          <a:p>
            <a:pPr lvl="1"/>
            <a:r>
              <a:rPr lang="en-GB" dirty="0"/>
              <a:t>Elliptical orbits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709112-575E-4268-B804-9D704727BE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 </a:t>
            </a:r>
            <a:r>
              <a:rPr lang="en-US" altLang="en-US" i="1" dirty="0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7</a:t>
            </a:fld>
            <a:r>
              <a:rPr lang="en-US" altLang="en-US" i="1" dirty="0"/>
              <a:t> of 17  </a:t>
            </a:r>
          </a:p>
        </p:txBody>
      </p:sp>
    </p:spTree>
    <p:extLst>
      <p:ext uri="{BB962C8B-B14F-4D97-AF65-F5344CB8AC3E}">
        <p14:creationId xmlns:p14="http://schemas.microsoft.com/office/powerpoint/2010/main" val="731210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38D9C-79DE-43B0-9DAD-F43A65FC2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Static and dynamic universe theories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F162A-AC01-482C-8F23-B284D1550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Until 1931 Einstein believed that the universe was static; until Hubble showed him his data from distant objects</a:t>
            </a:r>
          </a:p>
          <a:p>
            <a:r>
              <a:rPr lang="en-GB" dirty="0"/>
              <a:t>Until then almost all theories had taken a static universe as given</a:t>
            </a:r>
          </a:p>
          <a:p>
            <a:r>
              <a:rPr lang="en-GB" dirty="0"/>
              <a:t>We shall consider multiverses, parallel universes and the mind-boggling like another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FEA082-120C-486A-9E46-424224F6FB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 </a:t>
            </a:r>
            <a:r>
              <a:rPr lang="en-US" altLang="en-US" i="1" dirty="0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8</a:t>
            </a:fld>
            <a:r>
              <a:rPr lang="en-US" altLang="en-US" i="1" dirty="0"/>
              <a:t> of 17  </a:t>
            </a:r>
          </a:p>
        </p:txBody>
      </p:sp>
    </p:spTree>
    <p:extLst>
      <p:ext uri="{BB962C8B-B14F-4D97-AF65-F5344CB8AC3E}">
        <p14:creationId xmlns:p14="http://schemas.microsoft.com/office/powerpoint/2010/main" val="3933624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74301C1-78D9-4DBF-8843-6990421EDB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71700" y="763588"/>
            <a:ext cx="6378575" cy="8651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GB" altLang="en-US" dirty="0"/>
              <a:t>Twentieth century theories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11CB5DD-6FAC-468E-8845-A8B8571698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87450" y="1844824"/>
            <a:ext cx="7956550" cy="4403576"/>
          </a:xfrm>
        </p:spPr>
        <p:txBody>
          <a:bodyPr/>
          <a:lstStyle/>
          <a:p>
            <a:pPr marL="360000" lvl="1"/>
            <a:r>
              <a:rPr lang="en-GB" altLang="en-US" dirty="0"/>
              <a:t>Einstein; Special and General Relativity</a:t>
            </a:r>
          </a:p>
          <a:p>
            <a:pPr marL="360000" lvl="1"/>
            <a:r>
              <a:rPr lang="en-GB" altLang="en-US" dirty="0"/>
              <a:t>Hubble\Lemaitre; Big Bang Theory and expansion </a:t>
            </a:r>
          </a:p>
          <a:p>
            <a:pPr marL="360000" lvl="1"/>
            <a:r>
              <a:rPr lang="en-GB" altLang="en-US" dirty="0"/>
              <a:t>Penrose\Hawking; Black holes and the Big Bang</a:t>
            </a:r>
          </a:p>
          <a:p>
            <a:pPr marL="360000" lvl="1"/>
            <a:endParaRPr lang="en-GB" altLang="en-US" dirty="0"/>
          </a:p>
          <a:p>
            <a:pPr marL="360000" lvl="1"/>
            <a:r>
              <a:rPr lang="en-GB" altLang="en-US" dirty="0"/>
              <a:t>‘Modern’ Cosmology includes:</a:t>
            </a:r>
          </a:p>
          <a:p>
            <a:pPr marL="817200" lvl="2"/>
            <a:r>
              <a:rPr lang="en-GB" altLang="en-US" dirty="0"/>
              <a:t>Microwave background (MWB) radiation considerations</a:t>
            </a:r>
          </a:p>
          <a:p>
            <a:pPr marL="817200" lvl="2"/>
            <a:r>
              <a:rPr lang="en-GB" altLang="en-US" dirty="0"/>
              <a:t>Quantum gravity</a:t>
            </a:r>
          </a:p>
          <a:p>
            <a:pPr marL="817200" lvl="2"/>
            <a:r>
              <a:rPr lang="en-GB" altLang="en-US" dirty="0"/>
              <a:t>Consideration of distinct phases immediately after the Big Bang</a:t>
            </a:r>
          </a:p>
          <a:p>
            <a:pPr marL="817200" lvl="2"/>
            <a:r>
              <a:rPr lang="en-GB" altLang="en-US" dirty="0"/>
              <a:t>Dark matter</a:t>
            </a:r>
          </a:p>
          <a:p>
            <a:pPr marL="817200" lvl="2"/>
            <a:r>
              <a:rPr lang="en-GB" altLang="en-US" dirty="0"/>
              <a:t>Dark energy</a:t>
            </a:r>
          </a:p>
          <a:p>
            <a:pPr marL="817200" lvl="2"/>
            <a:r>
              <a:rPr lang="en-GB" altLang="en-US" dirty="0"/>
              <a:t>Multi-dimensional considerations</a:t>
            </a:r>
          </a:p>
          <a:p>
            <a:pPr marL="817200" lvl="2"/>
            <a:r>
              <a:rPr lang="en-GB" altLang="en-US" dirty="0"/>
              <a:t>Other, really cooky stuff</a:t>
            </a:r>
          </a:p>
          <a:p>
            <a:pPr marL="360000" lvl="1"/>
            <a:endParaRPr lang="en-GB" altLang="en-US" dirty="0"/>
          </a:p>
        </p:txBody>
      </p:sp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8DC064DF-09E8-42B8-BD95-E5B3D64F42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/>
              <a:t> Slide </a:t>
            </a:r>
            <a:fld id="{AB3EBBD5-F675-4041-984B-E66CFEF1FEFD}" type="slidenum">
              <a:rPr lang="en-US" altLang="en-US"/>
              <a:pPr>
                <a:defRPr/>
              </a:pPr>
              <a:t>9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283904786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2633</TotalTime>
  <Words>1112</Words>
  <Application>Microsoft Office PowerPoint</Application>
  <PresentationFormat>On-screen Show (4:3)</PresentationFormat>
  <Paragraphs>148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 Narrow</vt:lpstr>
      <vt:lpstr>Century Gothic</vt:lpstr>
      <vt:lpstr>Times New Roman</vt:lpstr>
      <vt:lpstr>Vapor Trail</vt:lpstr>
      <vt:lpstr>Uttoxeter U3A - Introduction to Cosmology  Session 2 – History of Cosmology Theories</vt:lpstr>
      <vt:lpstr>What we could cover (in 90 minutes or so)</vt:lpstr>
      <vt:lpstr>Cosmology generally</vt:lpstr>
      <vt:lpstr>Link between observed phenomena and Cosmology theories </vt:lpstr>
      <vt:lpstr>Early theories (and myths)</vt:lpstr>
      <vt:lpstr>Geocentric theories</vt:lpstr>
      <vt:lpstr>Heliocentric theories</vt:lpstr>
      <vt:lpstr>Static and dynamic universe theories</vt:lpstr>
      <vt:lpstr>Twentieth century theories</vt:lpstr>
      <vt:lpstr>What we have covered in this session</vt:lpstr>
      <vt:lpstr>Further learning</vt:lpstr>
      <vt:lpstr>Ptolomy</vt:lpstr>
      <vt:lpstr>Early Cosmologies</vt:lpstr>
      <vt:lpstr>Early cosmologies</vt:lpstr>
      <vt:lpstr>God created:</vt:lpstr>
      <vt:lpstr>Allah created;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Analysis and Design</dc:title>
  <dc:creator>Fi &amp; Ian</dc:creator>
  <cp:lastModifiedBy>Dave Thomas</cp:lastModifiedBy>
  <cp:revision>229</cp:revision>
  <cp:lastPrinted>1601-01-01T00:00:00Z</cp:lastPrinted>
  <dcterms:created xsi:type="dcterms:W3CDTF">1999-11-07T17:03:45Z</dcterms:created>
  <dcterms:modified xsi:type="dcterms:W3CDTF">2022-01-20T20:46:46Z</dcterms:modified>
</cp:coreProperties>
</file>