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7" r:id="rId4"/>
    <p:sldId id="296" r:id="rId5"/>
    <p:sldId id="298" r:id="rId6"/>
    <p:sldId id="299" r:id="rId7"/>
    <p:sldId id="305" r:id="rId8"/>
    <p:sldId id="307" r:id="rId9"/>
    <p:sldId id="300" r:id="rId10"/>
    <p:sldId id="301" r:id="rId11"/>
    <p:sldId id="294" r:id="rId12"/>
    <p:sldId id="302" r:id="rId13"/>
    <p:sldId id="306" r:id="rId14"/>
    <p:sldId id="308" r:id="rId15"/>
    <p:sldId id="303" r:id="rId16"/>
    <p:sldId id="304" r:id="rId1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82C1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17" autoAdjust="0"/>
  </p:normalViewPr>
  <p:slideViewPr>
    <p:cSldViewPr>
      <p:cViewPr varScale="1">
        <p:scale>
          <a:sx n="72" d="100"/>
          <a:sy n="72" d="100"/>
        </p:scale>
        <p:origin x="4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B7C2F36F-9135-41AD-973E-E188DA78E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39" name="Rectangle 3">
            <a:extLst>
              <a:ext uri="{FF2B5EF4-FFF2-40B4-BE49-F238E27FC236}">
                <a16:creationId xmlns:a16="http://schemas.microsoft.com/office/drawing/2014/main" id="{8363E85B-1732-4866-B316-91BBFC6EB4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0" name="Rectangle 4">
            <a:extLst>
              <a:ext uri="{FF2B5EF4-FFF2-40B4-BE49-F238E27FC236}">
                <a16:creationId xmlns:a16="http://schemas.microsoft.com/office/drawing/2014/main" id="{5F1BBA85-5F4B-4FD7-A815-8EBA8ADF15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1" name="Rectangle 5">
            <a:extLst>
              <a:ext uri="{FF2B5EF4-FFF2-40B4-BE49-F238E27FC236}">
                <a16:creationId xmlns:a16="http://schemas.microsoft.com/office/drawing/2014/main" id="{1E7B63AA-649D-4873-A235-AF61F7EAC3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B27624-291B-4C32-B52D-AE192C474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54E1F348-7A4D-4F39-B8E2-0C3EE1890F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46A050BD-9547-43C0-A79E-D7248C4FE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815A494-6B32-42D4-8910-81EE447C16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25" name="Rectangle 5">
            <a:extLst>
              <a:ext uri="{FF2B5EF4-FFF2-40B4-BE49-F238E27FC236}">
                <a16:creationId xmlns:a16="http://schemas.microsoft.com/office/drawing/2014/main" id="{802ED54D-0763-4081-A131-145E11E34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04ADFD7F-4AE0-4F86-82F5-1E66D21EDC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7" name="Rectangle 7">
            <a:extLst>
              <a:ext uri="{FF2B5EF4-FFF2-40B4-BE49-F238E27FC236}">
                <a16:creationId xmlns:a16="http://schemas.microsoft.com/office/drawing/2014/main" id="{A7AE2D67-9F7D-4D5C-8E80-8273D9E09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BE4C8D-E702-4802-9615-43262712A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7D33D739-A35C-445C-B80A-1F78FA3D8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ACA188-49DB-492B-84C6-F3F90AF2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20A23D-914E-442F-882C-0255F7B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5BF96F-FBA2-44CB-950E-0F1CE889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A329E-2692-48B6-9C6E-D2967143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24003E-C4DD-4A8C-BBBE-3C4CD445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84B4F8-1FD9-437E-A0B4-819DAF6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1C2E6-1B8D-4947-90C7-CA3ADD1C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A0947EC-A33A-4692-AC00-58BE9A30B55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2919963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DE076C4E-B227-48ED-BBB1-CA8435AFC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582FBC-0747-4831-807F-B0E7723B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524D792-64A5-4F2E-8378-597498A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D4D8C18-6448-417A-A6A4-B72A8B74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C3B39E9-B1C8-419F-9C87-2E3862FD7DB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175663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A7776516-1E56-4B9E-A80B-C2542D2F1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E31BFF-773C-45D7-B8A8-0CE4124B70B2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46BE55-66B6-4F16-A217-88A8F81E05A4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9E946F4-4EF9-4132-B024-E8E847DBA11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E269806-56BE-4E18-A639-7B210506D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021C216-ADB9-444A-93EE-3105389648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FF21F59-E649-4511-B411-81D8C053109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5468874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FB91CCEB-A4E3-4DD9-9BB5-2E6563A4D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73B3686-7501-4BA4-B2C8-62CFFB45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239FBB4-C62B-43AA-8B4E-831E2CED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584E74A-73CF-46DA-BE50-B8366DF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39FA4B9-93F9-49E7-A5E7-86A300CE512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1063939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BF4F3E4-C4C9-4FAB-8011-1CE04D4FF8B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6BE8FC6-DC2D-431D-B332-66C9E0AEB11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C8769DA-BE70-47B5-BB74-E4EB5E75E66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AC9FCA4-A34E-46CF-B407-C1296C67755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16462107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2E65F9-892B-49DB-BE13-630F8BC9877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1D32F84-8AB1-4112-986D-35962184F91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8AD9B60-1AF4-4729-9631-D984C12E03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FF4395A-F810-4AC1-BAC8-74793017375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97282189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F52B-3595-46EA-B052-3E076135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29BA-152A-4F56-A3A3-508FE63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8D84-3DED-48FF-B2EA-81BF1CA4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40B6568C-EADC-4623-BB54-74CA3B106DF6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3318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36DF48BB-E572-43A3-9D3D-BEC5F6D6B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7F28E8-4F7B-4A64-AF20-496EA6EC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0E1915-D294-4749-AA85-3F5DE50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9753F9-42CE-4C42-9472-C3D3266B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9C6939E6-4046-464D-BB3B-D1A196AF841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2719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864427"/>
          </a:xfrm>
        </p:spPr>
        <p:txBody>
          <a:bodyPr/>
          <a:lstStyle>
            <a:lvl1pPr>
              <a:defRPr sz="2400" i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8CA2CF-E019-44CC-AF60-82F8D4FE52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‹#›</a:t>
            </a:fld>
            <a:r>
              <a:rPr lang="en-US" altLang="en-US" i="1" dirty="0"/>
              <a:t> of  17  </a:t>
            </a:r>
          </a:p>
        </p:txBody>
      </p:sp>
    </p:spTree>
    <p:extLst>
      <p:ext uri="{BB962C8B-B14F-4D97-AF65-F5344CB8AC3E}">
        <p14:creationId xmlns:p14="http://schemas.microsoft.com/office/powerpoint/2010/main" val="36685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ADA217EA-7BAD-42A6-BE78-B912D2459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8CBCFA-FFE2-47E5-9C23-04E58258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6242E8-7A7C-4F1A-B73B-698F8C37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1A148-77D6-4C93-9861-D2F30795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860E499-8379-4E0B-B1B0-1A14BA2427A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6769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94BD97-452E-4A34-9D8D-4B306636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77E571-3EE5-4DF3-944A-40A813F1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9108F-FDE6-45BA-8295-8D72650A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4424BB-28B5-4536-ABCB-2A7D922B46E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5132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2CCF3B-A8E4-48F0-B9FA-89039248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E256A4-FACF-4C32-B3BB-F2F04FB3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2CAB8-D75E-46C3-B34E-06B0EAC8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6EF5900-E3E2-41E8-95DC-5EAE0FEBBBF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94567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DEBDF4-80CB-4EF8-AE79-C5A59690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190D-92F7-4D20-87A6-DAFDCB4B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097252-68F5-48FD-AB89-610AC4AC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7677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F8F0D-75D3-4486-A8F5-EA2F2617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EE3736-91E1-4E9E-B924-7F394E69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9B7B46-0102-4D01-809A-ACF34DE3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A8FF23A-C963-4529-A31E-870B199E1614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19708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C8C890-38D6-4DAF-9F94-ADCCC9AA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D7400-A339-42F8-A7AB-F36EB63B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EDBFC3-80D1-4060-A3A4-9E251A5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6C8B9E-A0A1-4264-A9FB-6D415EC9CA7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7442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6A9734-E323-465D-8063-75813A63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6358B3-CE1D-4887-AE9A-8C99EB94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72917D-1E30-4451-86F3-472A24EE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A159C7-38EC-4A01-85E9-9D9B39015E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71497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0-HD-TOP.png">
            <a:extLst>
              <a:ext uri="{FF2B5EF4-FFF2-40B4-BE49-F238E27FC236}">
                <a16:creationId xmlns:a16="http://schemas.microsoft.com/office/drawing/2014/main" id="{1648545C-A878-447D-ABBC-5C6FA88CDA1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CD1F7-BC05-4619-AAC9-03B8C090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1EA25-0B8A-48CB-BBB2-95BCCC984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DDE2-D3FC-46EA-8905-A86EBFC6D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773-D1CE-4E9A-83E5-0DE965F0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EA030-9F3A-4613-871E-67BE4E6BB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A69C26F4-1170-4EC0-A540-6CD24211B84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61" r:id="rId11"/>
    <p:sldLayoutId id="2147483962" r:id="rId12"/>
    <p:sldLayoutId id="2147483963" r:id="rId13"/>
    <p:sldLayoutId id="2147483954" r:id="rId14"/>
    <p:sldLayoutId id="2147483955" r:id="rId15"/>
    <p:sldLayoutId id="2147483956" r:id="rId16"/>
    <p:sldLayoutId id="2147483964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>
        <p:tmplLst>
          <p:tmpl>
            <p:tnLst>
              <p:par>
                <p:cTn presetID="9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vethomaswebspace.org/" TargetMode="External"/><Relationship Id="rId2" Type="http://schemas.openxmlformats.org/officeDocument/2006/relationships/hyperlink" Target="mailto:d.t.thomas@staffs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Universe" TargetMode="External"/><Relationship Id="rId13" Type="http://schemas.openxmlformats.org/officeDocument/2006/relationships/hyperlink" Target="https://en.wikipedia.org/wiki/Kalpa_(aeon)" TargetMode="External"/><Relationship Id="rId3" Type="http://schemas.openxmlformats.org/officeDocument/2006/relationships/hyperlink" Target="https://en.wikipedia.org/wiki/Cosmic_ocean" TargetMode="External"/><Relationship Id="rId7" Type="http://schemas.openxmlformats.org/officeDocument/2006/relationships/hyperlink" Target="https://en.wikipedia.org/wiki/Nasadiya_Sukta" TargetMode="External"/><Relationship Id="rId12" Type="http://schemas.openxmlformats.org/officeDocument/2006/relationships/hyperlink" Target="https://en.wikipedia.org/wiki/Mahapralaya" TargetMode="External"/><Relationship Id="rId17" Type="http://schemas.openxmlformats.org/officeDocument/2006/relationships/hyperlink" Target="https://en.wikipedia.org/wiki/Geocentric_model" TargetMode="External"/><Relationship Id="rId2" Type="http://schemas.openxmlformats.org/officeDocument/2006/relationships/hyperlink" Target="https://en.wikipedia.org/wiki/Flat_Earth" TargetMode="External"/><Relationship Id="rId16" Type="http://schemas.openxmlformats.org/officeDocument/2006/relationships/hyperlink" Target="https://en.wikipedia.org/wiki/Aristot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andala_10" TargetMode="External"/><Relationship Id="rId11" Type="http://schemas.openxmlformats.org/officeDocument/2006/relationships/hyperlink" Target="https://en.wikipedia.org/wiki/Prak%E1%B9%9Bti" TargetMode="External"/><Relationship Id="rId5" Type="http://schemas.openxmlformats.org/officeDocument/2006/relationships/hyperlink" Target="https://en.wikipedia.org/wiki/Hinduism" TargetMode="External"/><Relationship Id="rId15" Type="http://schemas.openxmlformats.org/officeDocument/2006/relationships/hyperlink" Target="https://en.wikipedia.org/wiki/Babylonian_world_map" TargetMode="External"/><Relationship Id="rId10" Type="http://schemas.openxmlformats.org/officeDocument/2006/relationships/hyperlink" Target="https://en.wikipedia.org/wiki/Hiranyagarbha" TargetMode="External"/><Relationship Id="rId4" Type="http://schemas.openxmlformats.org/officeDocument/2006/relationships/hyperlink" Target="https://en.wikipedia.org/wiki/Rigveda" TargetMode="External"/><Relationship Id="rId9" Type="http://schemas.openxmlformats.org/officeDocument/2006/relationships/hyperlink" Target="https://en.wikipedia.org/wiki/Monistic" TargetMode="External"/><Relationship Id="rId14" Type="http://schemas.openxmlformats.org/officeDocument/2006/relationships/hyperlink" Target="https://en.wikipedia.org/wiki/Pralaya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indu_cosmology" TargetMode="External"/><Relationship Id="rId3" Type="http://schemas.openxmlformats.org/officeDocument/2006/relationships/hyperlink" Target="https://en.wikipedia.org/wiki/Heliocentric_model" TargetMode="External"/><Relationship Id="rId7" Type="http://schemas.openxmlformats.org/officeDocument/2006/relationships/hyperlink" Target="https://en.wikipedia.org/wiki/Universe" TargetMode="External"/><Relationship Id="rId2" Type="http://schemas.openxmlformats.org/officeDocument/2006/relationships/hyperlink" Target="https://en.wikipedia.org/wiki/Aristarchus_of_Sam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eleucus_of_Seleucia" TargetMode="External"/><Relationship Id="rId5" Type="http://schemas.openxmlformats.org/officeDocument/2006/relationships/hyperlink" Target="https://en.wikipedia.org/wiki/Light_year" TargetMode="External"/><Relationship Id="rId10" Type="http://schemas.openxmlformats.org/officeDocument/2006/relationships/slide" Target="slide6.xml"/><Relationship Id="rId4" Type="http://schemas.openxmlformats.org/officeDocument/2006/relationships/hyperlink" Target="https://en.wikipedia.org/wiki/Stadion_(unit_of_length)" TargetMode="External"/><Relationship Id="rId9" Type="http://schemas.openxmlformats.org/officeDocument/2006/relationships/hyperlink" Target="https://en.wikipedia.org/wiki/Brahma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ZLtcTZP2j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lat_Ear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alileo_Galilei" TargetMode="External"/><Relationship Id="rId2" Type="http://schemas.openxmlformats.org/officeDocument/2006/relationships/hyperlink" Target="https://en.wikipedia.org/wiki/Nicolaus_Copernic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saac_Newton" TargetMode="External"/><Relationship Id="rId5" Type="http://schemas.openxmlformats.org/officeDocument/2006/relationships/hyperlink" Target="https://pwg.gsfc.nasa.gov/stargaze/Kep3laws.htm" TargetMode="External"/><Relationship Id="rId4" Type="http://schemas.openxmlformats.org/officeDocument/2006/relationships/hyperlink" Target="https://en.wikipedia.org/wiki/Keple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8BF349-CCA5-413B-84AC-5AA568925C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412776"/>
            <a:ext cx="9144000" cy="10801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/>
              <a:t>Uttoxeter U3A - Introduction to Cosmology</a:t>
            </a:r>
            <a:br>
              <a:rPr lang="en-GB" sz="2400" dirty="0"/>
            </a:br>
            <a:br>
              <a:rPr lang="en-GB" sz="2400" dirty="0"/>
            </a:br>
            <a:r>
              <a:rPr lang="en-GB" sz="2400" cap="none" dirty="0"/>
              <a:t>Session 2 – History of Cosmology Theories</a:t>
            </a:r>
            <a:endParaRPr lang="en-US" altLang="en-US" sz="2400" dirty="0"/>
          </a:p>
        </p:txBody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B7F6EE65-BF41-4E18-9F8E-BEF8858F82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087563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3100" dirty="0"/>
              <a:t>A presentation by Dave Thomas</a:t>
            </a:r>
          </a:p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900" dirty="0">
                <a:hlinkClick r:id="rId2"/>
              </a:rPr>
              <a:t>d.t.thomas@staffs.ac.uk</a:t>
            </a:r>
            <a:endParaRPr lang="en-GB" altLang="en-US" sz="29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600" dirty="0">
                <a:hlinkClick r:id="rId3"/>
              </a:rPr>
              <a:t>https://davethomaswebspace.org</a:t>
            </a:r>
            <a:endParaRPr lang="en-GB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652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What we have covered in this session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916832"/>
            <a:ext cx="7956550" cy="4331568"/>
          </a:xfrm>
        </p:spPr>
        <p:txBody>
          <a:bodyPr/>
          <a:lstStyle/>
          <a:p>
            <a:r>
              <a:rPr lang="en-GB" altLang="en-US" dirty="0"/>
              <a:t>Cosmology generally</a:t>
            </a:r>
          </a:p>
          <a:p>
            <a:r>
              <a:rPr lang="en-GB" altLang="en-US" dirty="0"/>
              <a:t>Link between observed phenomena and cosmology theories (1609 cusp point)</a:t>
            </a:r>
          </a:p>
          <a:p>
            <a:r>
              <a:rPr lang="en-GB" altLang="en-US" dirty="0"/>
              <a:t>Early theories (pre-</a:t>
            </a:r>
            <a:r>
              <a:rPr lang="en-GB" altLang="en-US" dirty="0" err="1"/>
              <a:t>Ptolomeic</a:t>
            </a:r>
            <a:r>
              <a:rPr lang="en-GB" altLang="en-US" dirty="0"/>
              <a:t>) and ‘myths’</a:t>
            </a:r>
          </a:p>
          <a:p>
            <a:r>
              <a:rPr lang="en-GB" altLang="en-US" dirty="0"/>
              <a:t>Geocentric and Heliocentric theories</a:t>
            </a:r>
          </a:p>
          <a:p>
            <a:r>
              <a:rPr lang="en-GB" altLang="en-US" dirty="0"/>
              <a:t>Static and expanding universe theories</a:t>
            </a:r>
          </a:p>
          <a:p>
            <a:r>
              <a:rPr lang="en-GB" altLang="en-US" dirty="0"/>
              <a:t>Twentieth century theories</a:t>
            </a:r>
          </a:p>
          <a:p>
            <a:r>
              <a:rPr lang="en-GB" altLang="en-US" dirty="0"/>
              <a:t>Summary and hints leading to modern cosmology theories we’ll consider next time</a:t>
            </a:r>
          </a:p>
          <a:p>
            <a:r>
              <a:rPr lang="en-GB" altLang="en-US" dirty="0"/>
              <a:t>Any (further) things?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 Slide </a:t>
            </a:r>
            <a:fld id="{AB3EBBD5-F675-4041-984B-E66CFEF1FEFD}" type="slidenum">
              <a:rPr lang="en-US" altLang="en-US"/>
              <a:pPr>
                <a:defRPr/>
              </a:pPr>
              <a:t>10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11753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AE7A837-2311-4B1B-9BE7-FF924F9B5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Further learning</a:t>
            </a:r>
          </a:p>
        </p:txBody>
      </p:sp>
      <p:sp>
        <p:nvSpPr>
          <p:cNvPr id="626691" name="Rectangle 3">
            <a:extLst>
              <a:ext uri="{FF2B5EF4-FFF2-40B4-BE49-F238E27FC236}">
                <a16:creationId xmlns:a16="http://schemas.microsoft.com/office/drawing/2014/main" id="{1C8AA2B8-DF5E-4241-AE8F-D33B320639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844675"/>
            <a:ext cx="7772400" cy="4403725"/>
          </a:xfrm>
        </p:spPr>
        <p:txBody>
          <a:bodyPr/>
          <a:lstStyle/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any (more) knowledge and\or questions?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62A5CCD9-A872-4A50-B21B-36EFB5BFB3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 Slide </a:t>
            </a:r>
            <a:fld id="{C4FC36D6-5813-4C38-A70F-98A3E69B41DC}" type="slidenum">
              <a:rPr lang="en-US" altLang="en-US"/>
              <a:pPr>
                <a:defRPr/>
              </a:pPr>
              <a:t>11</a:t>
            </a:fld>
            <a:r>
              <a:rPr lang="en-US" altLang="en-US"/>
              <a:t> of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6B45-8AF0-4AEA-959C-36EBA16F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Ptolomy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9F89F-360A-4578-9BF6-EE9C240BC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824536"/>
          </a:xfrm>
        </p:spPr>
        <p:txBody>
          <a:bodyPr/>
          <a:lstStyle/>
          <a:p>
            <a:r>
              <a:rPr lang="en-GB" altLang="en-US" dirty="0" err="1"/>
              <a:t>Ptolomy</a:t>
            </a:r>
            <a:r>
              <a:rPr lang="en-GB" altLang="en-US" dirty="0"/>
              <a:t> (c100 to c170AD) was an Egyptian\Greek astronomer, mathematician and geographer</a:t>
            </a:r>
          </a:p>
          <a:p>
            <a:r>
              <a:rPr lang="en-GB" altLang="en-US" dirty="0"/>
              <a:t>Believed that heavens were ‘perfect’(therefore consisted of spheres and circles; the ‘perfect’ shape’ of the time in Greek culture)</a:t>
            </a:r>
          </a:p>
          <a:p>
            <a:r>
              <a:rPr lang="en-GB" dirty="0"/>
              <a:t>The earth was in the centre, surrounded by spherical shells, one for each (sort of) object in the heavens, that rotated at different speeds</a:t>
            </a:r>
            <a:endParaRPr lang="en-GB" dirty="0">
              <a:hlinkClick r:id="rId2" action="ppaction://hlinksldjump"/>
            </a:endParaRPr>
          </a:p>
          <a:p>
            <a:r>
              <a:rPr lang="en-GB" dirty="0">
                <a:hlinkClick r:id="rId3" action="ppaction://hlinksldjump"/>
              </a:rPr>
              <a:t>back</a:t>
            </a:r>
            <a:endParaRPr lang="en-GB" dirty="0">
              <a:hlinkClick r:id="rId2" action="ppaction://hlinksldjump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C07E0-9298-49A8-9253-1C73E0AB6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12</a:t>
            </a:fld>
            <a:r>
              <a:rPr lang="en-US" altLang="en-US" i="1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54036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124F-359C-4029-AAB1-72710019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557526"/>
            <a:ext cx="6377940" cy="864427"/>
          </a:xfrm>
        </p:spPr>
        <p:txBody>
          <a:bodyPr/>
          <a:lstStyle/>
          <a:p>
            <a:r>
              <a:rPr lang="en-GB" dirty="0"/>
              <a:t>Early Cosmologies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35D53-A5C6-4F05-8A10-140D7C2F0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13</a:t>
            </a:fld>
            <a:r>
              <a:rPr lang="en-US" altLang="en-US" i="1" dirty="0"/>
              <a:t> of  17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52ED9E2-596C-4556-B952-B11B36322B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207" y="1600280"/>
            <a:ext cx="71104722" cy="471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sz="2400" dirty="0"/>
              <a:t>Mesopotamian (16th century BCE)</a:t>
            </a:r>
          </a:p>
          <a:p>
            <a:pPr marL="685800" lvl="2" eaLnBrk="0" hangingPunct="0">
              <a:spcBef>
                <a:spcPts val="1000"/>
              </a:spcBef>
            </a:pPr>
            <a:r>
              <a:rPr lang="en-US" altLang="en-US" sz="2400" dirty="0"/>
              <a:t>has a </a:t>
            </a:r>
            <a:r>
              <a:rPr lang="en-US" altLang="en-US" sz="2400" dirty="0">
                <a:hlinkClick r:id="rId2" tooltip="Flat Eart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flat, circular Earth</a:t>
            </a:r>
            <a:r>
              <a:rPr lang="en-US" altLang="en-US" sz="2400" dirty="0"/>
              <a:t> enclosed in a </a:t>
            </a:r>
            <a:r>
              <a:rPr lang="en-US" altLang="en-US" sz="2400" dirty="0">
                <a:hlinkClick r:id="rId3" tooltip="Cosmic oce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cosmic ocean</a:t>
            </a:r>
            <a:endParaRPr lang="en-US" altLang="en-US" sz="2400" dirty="0"/>
          </a:p>
          <a:p>
            <a:pPr marR="0" lvl="0" defTabSz="914400" eaLnBrk="0" latinLnBrk="0" hangingPunct="0">
              <a:buClrTx/>
              <a:buSzTx/>
              <a:tabLst/>
            </a:pPr>
            <a:r>
              <a:rPr lang="en-US" altLang="en-US" sz="2400" dirty="0"/>
              <a:t>The </a:t>
            </a:r>
            <a:r>
              <a:rPr lang="en-US" altLang="en-US" sz="2400" dirty="0">
                <a:hlinkClick r:id="rId4" tooltip="Rigve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Rigveda</a:t>
            </a:r>
            <a:r>
              <a:rPr lang="en-US" altLang="en-US" sz="2400" dirty="0"/>
              <a:t> of </a:t>
            </a:r>
            <a:r>
              <a:rPr lang="en-US" altLang="en-US" sz="2400" dirty="0">
                <a:hlinkClick r:id="rId5" tooltip="Hindu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Hinduism</a:t>
            </a:r>
            <a:r>
              <a:rPr lang="en-US" altLang="en-US" sz="2400" dirty="0"/>
              <a:t> (c. 15th–11th century BCE )</a:t>
            </a:r>
          </a:p>
          <a:p>
            <a:pPr lvl="1" eaLnBrk="0" hangingPunct="0"/>
            <a:r>
              <a:rPr lang="en-US" altLang="en-US" dirty="0"/>
              <a:t>has some cosmological hymns, particularly in the late </a:t>
            </a:r>
            <a:r>
              <a:rPr lang="en-US" altLang="en-US" dirty="0">
                <a:hlinkClick r:id="rId6" tooltip="Mandala 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book 10</a:t>
            </a:r>
            <a:r>
              <a:rPr lang="en-US" altLang="en-US" dirty="0"/>
              <a:t>, notably the </a:t>
            </a:r>
            <a:r>
              <a:rPr lang="en-US" altLang="en-US" dirty="0" err="1">
                <a:hlinkClick r:id="rId7" tooltip="Nasadiya Sukt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Nasadiya</a:t>
            </a:r>
            <a:r>
              <a:rPr lang="en-US" altLang="en-US" dirty="0">
                <a:hlinkClick r:id="rId7" tooltip="Nasadiya Sukt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en-US" dirty="0" err="1">
                <a:hlinkClick r:id="rId7" tooltip="Nasadiya Sukt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Sukta</a:t>
            </a:r>
            <a:r>
              <a:rPr lang="en-US" altLang="en-US" dirty="0"/>
              <a:t> which describes the origin of the </a:t>
            </a:r>
            <a:r>
              <a:rPr lang="en-US" altLang="en-US" dirty="0">
                <a:hlinkClick r:id="rId8" tooltip="Univer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universe</a:t>
            </a:r>
            <a:r>
              <a:rPr lang="en-US" altLang="en-US" dirty="0"/>
              <a:t>, originating from the </a:t>
            </a:r>
            <a:r>
              <a:rPr lang="en-US" altLang="en-US" dirty="0">
                <a:hlinkClick r:id="rId9" tooltip="Monist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monistic</a:t>
            </a:r>
            <a:r>
              <a:rPr lang="en-US" altLang="en-US" dirty="0"/>
              <a:t> </a:t>
            </a:r>
            <a:r>
              <a:rPr lang="en-US" altLang="en-US" dirty="0">
                <a:hlinkClick r:id="rId10" tooltip="Hiranyagarbh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Hiranyagarbha</a:t>
            </a:r>
            <a:r>
              <a:rPr lang="en-US" altLang="en-US" dirty="0"/>
              <a:t> or "Golden </a:t>
            </a:r>
            <a:r>
              <a:rPr lang="en-US" altLang="en-US" dirty="0" err="1"/>
              <a:t>Egg".</a:t>
            </a:r>
            <a:r>
              <a:rPr lang="en-US" altLang="en-US" dirty="0" err="1">
                <a:hlinkClick r:id="rId11" tooltip="Prakṛ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Primal</a:t>
            </a:r>
            <a:r>
              <a:rPr lang="en-US" altLang="en-US" dirty="0">
                <a:hlinkClick r:id="rId11" tooltip="Prakṛ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matter</a:t>
            </a:r>
            <a:r>
              <a:rPr lang="en-US" altLang="en-US" dirty="0"/>
              <a:t> remains manifest for 311.04 trillion years and </a:t>
            </a:r>
            <a:r>
              <a:rPr lang="en-US" altLang="en-US" dirty="0">
                <a:hlinkClick r:id="rId12" tooltip="Mahapralay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unmanifest</a:t>
            </a:r>
            <a:r>
              <a:rPr lang="en-US" altLang="en-US" dirty="0"/>
              <a:t> for an equal length. The universe remains manifest for </a:t>
            </a:r>
            <a:r>
              <a:rPr lang="en-US" altLang="en-US" dirty="0">
                <a:hlinkClick r:id="rId13" tooltip="Kalpa (ae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4.32 billion years</a:t>
            </a:r>
            <a:r>
              <a:rPr lang="en-US" altLang="en-US" dirty="0"/>
              <a:t> and </a:t>
            </a:r>
            <a:r>
              <a:rPr lang="en-US" altLang="en-US" dirty="0">
                <a:hlinkClick r:id="rId14" tooltip="Pralay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unmanifest</a:t>
            </a:r>
            <a:r>
              <a:rPr lang="en-US" altLang="en-US" dirty="0"/>
              <a:t> for an equal length. Innumerable universes exist simultaneously. These cycles have and will last forever, driven by desires. </a:t>
            </a:r>
          </a:p>
          <a:p>
            <a:pPr eaLnBrk="0" hangingPunct="0"/>
            <a:r>
              <a:rPr lang="en-US" altLang="en-US" sz="2400" dirty="0">
                <a:hlinkClick r:id="rId15" tooltip="Babylonian world ma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Babylonian world map</a:t>
            </a:r>
            <a:r>
              <a:rPr lang="en-US" altLang="en-US" sz="2400" dirty="0"/>
              <a:t> (6th century BCE )</a:t>
            </a:r>
          </a:p>
          <a:p>
            <a:pPr marL="685800" lvl="2" eaLnBrk="0" hangingPunct="0">
              <a:spcBef>
                <a:spcPts val="1000"/>
              </a:spcBef>
            </a:pPr>
            <a:r>
              <a:rPr lang="en-US" altLang="en-US" sz="2400" dirty="0"/>
              <a:t>shows the Earth surrounded by the cosmic ocean, </a:t>
            </a:r>
            <a:br>
              <a:rPr lang="en-US" altLang="en-US" sz="2400" dirty="0"/>
            </a:br>
            <a:r>
              <a:rPr lang="en-US" altLang="en-US" sz="2400" dirty="0"/>
              <a:t>with seven islands  forming  a seven-pointed star. </a:t>
            </a:r>
          </a:p>
          <a:p>
            <a:pPr eaLnBrk="0" hangingPunct="0"/>
            <a:r>
              <a:rPr lang="en-US" altLang="en-US" sz="2400" dirty="0"/>
              <a:t>Greek philosophers (6th–4th century BCE )</a:t>
            </a:r>
          </a:p>
          <a:p>
            <a:pPr lvl="1" eaLnBrk="0" hangingPunct="0"/>
            <a:r>
              <a:rPr lang="en-US" altLang="en-US" dirty="0"/>
              <a:t>introduce the idea of multiple or even infinite universes. </a:t>
            </a:r>
          </a:p>
          <a:p>
            <a:pPr marR="0" lvl="0" defTabSz="914400" eaLnBrk="0" latinLnBrk="0" hangingPunct="0">
              <a:buClrTx/>
              <a:buSzTx/>
              <a:tabLst/>
            </a:pPr>
            <a:r>
              <a:rPr lang="en-US" altLang="en-US" sz="2400" dirty="0">
                <a:hlinkClick r:id="rId16" tooltip="Aristot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Aristotle</a:t>
            </a:r>
            <a:r>
              <a:rPr lang="en-US" altLang="en-US" sz="2400" dirty="0"/>
              <a:t> (4th century BCE) </a:t>
            </a:r>
          </a:p>
          <a:p>
            <a:pPr lvl="1" eaLnBrk="0" hangingPunct="0"/>
            <a:r>
              <a:rPr lang="en-US" altLang="en-US" dirty="0"/>
              <a:t>proposes an </a:t>
            </a:r>
            <a:r>
              <a:rPr lang="en-US" altLang="en-US" dirty="0">
                <a:hlinkClick r:id="rId17" tooltip="Geocentric mod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Earth-centered universe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725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1B72F-E069-4365-989E-E30B37DB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Early cosmologies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D41D-E0C5-446F-80E7-D47AB402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647048"/>
            <a:ext cx="8298120" cy="4950304"/>
          </a:xfrm>
        </p:spPr>
        <p:txBody>
          <a:bodyPr/>
          <a:lstStyle/>
          <a:p>
            <a:pPr marR="0" lvl="0" defTabSz="914400" eaLnBrk="0" latinLnBrk="0" hangingPunct="0">
              <a:buClrTx/>
              <a:buSzTx/>
              <a:tabLst/>
            </a:pPr>
            <a:r>
              <a:rPr lang="en-US" altLang="en-US" sz="2400" dirty="0">
                <a:hlinkClick r:id="rId2" tooltip="Aristarchus of Samo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Aristarchus of Samos</a:t>
            </a:r>
            <a:r>
              <a:rPr lang="en-US" altLang="en-US" sz="2400" dirty="0"/>
              <a:t> (3rd century BCE ) </a:t>
            </a:r>
          </a:p>
          <a:p>
            <a:pPr lvl="1" eaLnBrk="0" hangingPunct="0"/>
            <a:r>
              <a:rPr lang="en-US" altLang="en-US" sz="2000" dirty="0"/>
              <a:t>proposes a </a:t>
            </a:r>
            <a:r>
              <a:rPr lang="en-US" altLang="en-US" sz="2000" dirty="0">
                <a:hlinkClick r:id="rId3" tooltip="Heliocentric mod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Sun-centered universe</a:t>
            </a:r>
            <a:r>
              <a:rPr lang="en-US" altLang="en-US" sz="2000" dirty="0"/>
              <a:t>  estimates the diameter of the cosmos to be the equivalent in </a:t>
            </a:r>
            <a:r>
              <a:rPr lang="en-US" altLang="en-US" sz="2000" dirty="0">
                <a:hlinkClick r:id="rId4" tooltip="Stadion (unit of length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stadia</a:t>
            </a:r>
            <a:r>
              <a:rPr lang="en-US" altLang="en-US" sz="2000" dirty="0"/>
              <a:t> of what we call two </a:t>
            </a:r>
            <a:r>
              <a:rPr lang="en-US" altLang="en-US" sz="2000" dirty="0">
                <a:hlinkClick r:id="rId5" tooltip="Light ye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light years</a:t>
            </a:r>
            <a:r>
              <a:rPr lang="en-US" altLang="en-US" sz="2000" dirty="0"/>
              <a:t> </a:t>
            </a:r>
          </a:p>
          <a:p>
            <a:pPr marR="0" lvl="0" defTabSz="914400" eaLnBrk="0" latinLnBrk="0" hangingPunct="0">
              <a:buClrTx/>
              <a:buSzTx/>
              <a:tabLst/>
            </a:pPr>
            <a:r>
              <a:rPr lang="en-US" altLang="en-US" sz="2400" dirty="0"/>
              <a:t>2nd century BCE – </a:t>
            </a:r>
            <a:r>
              <a:rPr lang="en-US" altLang="en-US" sz="2400" dirty="0" err="1">
                <a:hlinkClick r:id="rId6" tooltip="Seleucus of Seleuc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Seleucus</a:t>
            </a:r>
            <a:r>
              <a:rPr lang="en-US" altLang="en-US" sz="2400" dirty="0">
                <a:hlinkClick r:id="rId6" tooltip="Seleucus of Seleuc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Seleucia</a:t>
            </a:r>
            <a:r>
              <a:rPr lang="en-US" altLang="en-US" sz="2400" dirty="0"/>
              <a:t> </a:t>
            </a:r>
          </a:p>
          <a:p>
            <a:pPr lvl="1" eaLnBrk="0" hangingPunct="0"/>
            <a:r>
              <a:rPr lang="en-US" altLang="en-US" sz="2000" dirty="0"/>
              <a:t>elaborates on Aristarchus' heliocentric universe</a:t>
            </a:r>
          </a:p>
          <a:p>
            <a:pPr marR="0" lvl="0" defTabSz="914400" eaLnBrk="0" latinLnBrk="0" hangingPunct="0">
              <a:buClrTx/>
              <a:buSzTx/>
              <a:tabLst/>
            </a:pPr>
            <a:r>
              <a:rPr lang="en-US" altLang="en-US" sz="2400" dirty="0"/>
              <a:t>Jain cosmology (2nd century CE-5th century CE)</a:t>
            </a:r>
          </a:p>
          <a:p>
            <a:pPr lvl="1" eaLnBrk="0" hangingPunct="0"/>
            <a:r>
              <a:rPr lang="en-US" altLang="en-US" sz="2000" dirty="0"/>
              <a:t>considers the </a:t>
            </a:r>
            <a:r>
              <a:rPr lang="en-US" altLang="en-US" sz="2000" dirty="0" err="1"/>
              <a:t>loka</a:t>
            </a:r>
            <a:r>
              <a:rPr lang="en-US" altLang="en-US" sz="2000" dirty="0"/>
              <a:t>, or </a:t>
            </a:r>
            <a:r>
              <a:rPr lang="en-US" altLang="en-US" sz="2000" dirty="0">
                <a:hlinkClick r:id="rId7" tooltip="Univer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universe</a:t>
            </a:r>
            <a:r>
              <a:rPr lang="en-US" altLang="en-US" sz="2000" dirty="0"/>
              <a:t>, as an uncreated entity, existing since infinity</a:t>
            </a:r>
          </a:p>
          <a:p>
            <a:pPr marR="0" lvl="0" defTabSz="914400" eaLnBrk="0" latinLnBrk="0" hangingPunct="0">
              <a:buClrTx/>
              <a:buSzTx/>
              <a:tabLst/>
            </a:pPr>
            <a:r>
              <a:rPr lang="en-US" altLang="en-US" sz="2400" dirty="0">
                <a:hlinkClick r:id="rId8" tooltip="Hindu cosmolog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Hindu cosmology</a:t>
            </a:r>
            <a:r>
              <a:rPr lang="en-US" altLang="en-US" sz="2400" dirty="0"/>
              <a:t> (2nd century BCE–3rd century CE) )</a:t>
            </a:r>
          </a:p>
          <a:p>
            <a:pPr lvl="1" eaLnBrk="0" hangingPunct="0"/>
            <a:r>
              <a:rPr lang="en-US" altLang="en-US" sz="2000" dirty="0"/>
              <a:t>describe universe as cyclical, recreated by </a:t>
            </a:r>
            <a:r>
              <a:rPr lang="en-US" altLang="en-US" sz="2000" dirty="0">
                <a:hlinkClick r:id="rId9" tooltip="Brahm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Brahma</a:t>
            </a:r>
            <a:r>
              <a:rPr lang="en-US" altLang="en-US" sz="2000" dirty="0"/>
              <a:t> every 8.64 billion years.</a:t>
            </a:r>
          </a:p>
          <a:p>
            <a:r>
              <a:rPr lang="en-GB" sz="2400" dirty="0">
                <a:hlinkClick r:id="rId10" action="ppaction://hlinksldjump"/>
              </a:rPr>
              <a:t>back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8D87D-B6EF-4593-BBBC-6743BB0E33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14</a:t>
            </a:fld>
            <a:r>
              <a:rPr lang="en-US" altLang="en-US" i="1" dirty="0"/>
              <a:t> of  17</a:t>
            </a:r>
          </a:p>
        </p:txBody>
      </p:sp>
    </p:spTree>
    <p:extLst>
      <p:ext uri="{BB962C8B-B14F-4D97-AF65-F5344CB8AC3E}">
        <p14:creationId xmlns:p14="http://schemas.microsoft.com/office/powerpoint/2010/main" val="124973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4A6A-17FE-4533-90C6-891B14CC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God created: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ED63-7A20-4B23-A36A-BA250719A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824536"/>
          </a:xfrm>
        </p:spPr>
        <p:txBody>
          <a:bodyPr/>
          <a:lstStyle/>
          <a:p>
            <a:r>
              <a:rPr lang="en-GB" dirty="0"/>
              <a:t>Pre Day 1; the heavens and the earth</a:t>
            </a:r>
          </a:p>
          <a:p>
            <a:r>
              <a:rPr lang="en-GB" dirty="0"/>
              <a:t>Day 1; Light and thus day and night</a:t>
            </a:r>
          </a:p>
          <a:p>
            <a:r>
              <a:rPr lang="en-GB" dirty="0"/>
              <a:t>Day 2; Sky</a:t>
            </a:r>
          </a:p>
          <a:p>
            <a:r>
              <a:rPr lang="en-GB" dirty="0"/>
              <a:t>Day 3; Land and plant life</a:t>
            </a:r>
          </a:p>
          <a:p>
            <a:r>
              <a:rPr lang="en-GB" dirty="0"/>
              <a:t>Day 4; Creatures of water and air</a:t>
            </a:r>
          </a:p>
          <a:p>
            <a:r>
              <a:rPr lang="en-GB" dirty="0"/>
              <a:t>Day 5; Creatures </a:t>
            </a:r>
          </a:p>
          <a:p>
            <a:r>
              <a:rPr lang="en-GB" dirty="0"/>
              <a:t>Day 6; Humankind</a:t>
            </a:r>
          </a:p>
          <a:p>
            <a:r>
              <a:rPr lang="en-GB" dirty="0"/>
              <a:t>Day 7; Rest</a:t>
            </a:r>
          </a:p>
          <a:p>
            <a:r>
              <a:rPr lang="en-GB" dirty="0">
                <a:hlinkClick r:id="rId2" action="ppaction://hlinksldjump"/>
              </a:rPr>
              <a:t>back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87A1D-F192-4EB1-A9F8-3EA08531BA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15</a:t>
            </a:fld>
            <a:r>
              <a:rPr lang="en-US" altLang="en-US" i="1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29871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F85-EB14-42FB-A572-54CC2DF3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Allah created;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7447B-F900-4504-BF71-FE4A4ED7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the</a:t>
            </a:r>
            <a:r>
              <a:rPr lang="en-GB" dirty="0"/>
              <a:t> earth and heaven in 6 days (although the length of a God-day may not be 24 hours!).</a:t>
            </a:r>
          </a:p>
          <a:p>
            <a:endParaRPr lang="en-GB" dirty="0"/>
          </a:p>
          <a:p>
            <a:r>
              <a:rPr lang="en-GB" dirty="0">
                <a:hlinkClick r:id="rId2" action="ppaction://hlinksldjump"/>
              </a:rPr>
              <a:t>Back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3DDE8-0167-489C-829F-AF88B8F557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16</a:t>
            </a:fld>
            <a:r>
              <a:rPr lang="en-US" altLang="en-US" i="1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98143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9F3884-0F1A-434B-BE10-26F9C4D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dirty="0"/>
              <a:t>What we could cover (in 90 minutes or so)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3A6627-C777-4B9C-834D-5CDE1EB6F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700213"/>
            <a:ext cx="8065591" cy="5157787"/>
          </a:xfrm>
        </p:spPr>
        <p:txBody>
          <a:bodyPr/>
          <a:lstStyle/>
          <a:p>
            <a:r>
              <a:rPr lang="en-GB" altLang="en-US" dirty="0"/>
              <a:t>Cosmology generally</a:t>
            </a:r>
          </a:p>
          <a:p>
            <a:r>
              <a:rPr lang="en-GB" altLang="en-US" dirty="0"/>
              <a:t>Link between observed phenomena and cosmology theories (1609 cusp point)</a:t>
            </a:r>
          </a:p>
          <a:p>
            <a:r>
              <a:rPr lang="en-GB" altLang="en-US" dirty="0"/>
              <a:t>Early theories (pre-</a:t>
            </a:r>
            <a:r>
              <a:rPr lang="en-GB" altLang="en-US" dirty="0" err="1"/>
              <a:t>Ptolomeic</a:t>
            </a:r>
            <a:r>
              <a:rPr lang="en-GB" altLang="en-US" dirty="0"/>
              <a:t>) and ‘myths’</a:t>
            </a:r>
          </a:p>
          <a:p>
            <a:r>
              <a:rPr lang="en-GB" altLang="en-US" dirty="0"/>
              <a:t>Geocentric and Heliocentric theories</a:t>
            </a:r>
          </a:p>
          <a:p>
            <a:r>
              <a:rPr lang="en-GB" altLang="en-US" dirty="0"/>
              <a:t>Static and expanding universe theories</a:t>
            </a:r>
          </a:p>
          <a:p>
            <a:r>
              <a:rPr lang="en-GB" altLang="en-US" dirty="0"/>
              <a:t>Twentieth century theories</a:t>
            </a:r>
          </a:p>
          <a:p>
            <a:r>
              <a:rPr lang="en-GB" altLang="en-US" dirty="0"/>
              <a:t>Summary and hints leading to modern cosmology theories next time</a:t>
            </a:r>
          </a:p>
          <a:p>
            <a:r>
              <a:rPr lang="en-GB" altLang="en-US" dirty="0"/>
              <a:t>Your knowledge and questions as we go please</a:t>
            </a:r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BFFC8D47-6DE7-474C-A2C4-74D5E53D3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 Slide </a:t>
            </a:r>
            <a:fld id="{A9F8B920-80DB-446C-98AD-F070F639A737}" type="slidenum">
              <a:rPr lang="en-US" altLang="en-US"/>
              <a:pPr>
                <a:defRPr/>
              </a:pPr>
              <a:t>2</a:t>
            </a:fld>
            <a:r>
              <a:rPr lang="en-US" altLang="en-US" dirty="0"/>
              <a:t> of 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Cosmology generally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8460432" cy="4403576"/>
          </a:xfrm>
        </p:spPr>
        <p:txBody>
          <a:bodyPr/>
          <a:lstStyle/>
          <a:p>
            <a:r>
              <a:rPr lang="en-GB" altLang="en-US" dirty="0"/>
              <a:t>To reiterate, Cosmology is:</a:t>
            </a:r>
          </a:p>
          <a:p>
            <a:pPr lvl="1"/>
            <a:r>
              <a:rPr lang="en-GB" dirty="0"/>
              <a:t>“A field of study that brings together the natural sciences, particularly astronomy and physics, in a joint effort to understand the physical universe as a unified whole”. (</a:t>
            </a:r>
            <a:r>
              <a:rPr lang="en-GB" dirty="0" err="1"/>
              <a:t>Encyclopedia</a:t>
            </a:r>
            <a:r>
              <a:rPr lang="en-GB" dirty="0"/>
              <a:t> Britannica, 2021)</a:t>
            </a:r>
          </a:p>
          <a:p>
            <a:pPr lvl="1"/>
            <a:r>
              <a:rPr lang="en-GB" dirty="0"/>
              <a:t>the study of the universe's origin, its large-scale structures and dynamics, and the ultimate fate of the universe, including the laws of science that govern these areas. (Wikipedia, 2021).</a:t>
            </a:r>
          </a:p>
          <a:p>
            <a:pPr lvl="1"/>
            <a:r>
              <a:rPr lang="en-GB" altLang="en-US" dirty="0"/>
              <a:t>The search for </a:t>
            </a:r>
            <a:r>
              <a:rPr lang="en-GB" altLang="en-US" dirty="0">
                <a:hlinkClick r:id="rId2"/>
              </a:rPr>
              <a:t>answers</a:t>
            </a:r>
            <a:r>
              <a:rPr lang="en-GB" altLang="en-US" dirty="0"/>
              <a:t> to the ultimate question (Adams, 1978)</a:t>
            </a:r>
          </a:p>
          <a:p>
            <a:pPr lvl="1"/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Slide </a:t>
            </a:r>
            <a:fld id="{AB3EBBD5-F675-4041-984B-E66CFEF1FEFD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70116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763588"/>
            <a:ext cx="8550275" cy="865187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altLang="en-US" dirty="0"/>
              <a:t>Link between observed phenomena and Cosmology theories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8460432" cy="4403576"/>
          </a:xfrm>
        </p:spPr>
        <p:txBody>
          <a:bodyPr/>
          <a:lstStyle/>
          <a:p>
            <a:r>
              <a:rPr lang="en-GB" altLang="en-US" dirty="0"/>
              <a:t>Cosmological theories seek to make sense of, explain and predict what happens in the (observed) world</a:t>
            </a:r>
          </a:p>
          <a:p>
            <a:r>
              <a:rPr lang="en-GB" altLang="en-US" dirty="0"/>
              <a:t>Theories may be imperfect, like this </a:t>
            </a:r>
            <a:r>
              <a:rPr lang="en-GB" altLang="en-US" dirty="0">
                <a:hlinkClick r:id="rId2"/>
              </a:rPr>
              <a:t>one</a:t>
            </a:r>
            <a:endParaRPr lang="en-GB" altLang="en-US" dirty="0"/>
          </a:p>
          <a:p>
            <a:r>
              <a:rPr lang="en-GB" altLang="en-US" dirty="0"/>
              <a:t>‘What happens’ is actually what is observed to happen</a:t>
            </a:r>
          </a:p>
          <a:p>
            <a:r>
              <a:rPr lang="en-GB" altLang="en-US" dirty="0"/>
              <a:t>When observation capability changes (improves), ‘what happens’ is understood differently and may require a change in cosmological theory </a:t>
            </a:r>
          </a:p>
          <a:p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 Slide </a:t>
            </a:r>
            <a:fld id="{AB3EBBD5-F675-4041-984B-E66CFEF1FEFD}" type="slidenum">
              <a:rPr lang="en-US" altLang="en-US"/>
              <a:pPr>
                <a:defRPr/>
              </a:pPr>
              <a:t>4</a:t>
            </a:fld>
            <a:r>
              <a:rPr lang="en-US" altLang="en-US"/>
              <a:t> of 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6862" y="723106"/>
            <a:ext cx="8550275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dirty="0"/>
              <a:t>Early theories (and myths)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588293"/>
            <a:ext cx="8388424" cy="4660107"/>
          </a:xfrm>
        </p:spPr>
        <p:txBody>
          <a:bodyPr/>
          <a:lstStyle/>
          <a:p>
            <a:r>
              <a:rPr lang="en-GB" altLang="en-US" dirty="0"/>
              <a:t>Observations were:</a:t>
            </a:r>
          </a:p>
          <a:p>
            <a:pPr lvl="1"/>
            <a:r>
              <a:rPr lang="en-GB" altLang="en-US" dirty="0"/>
              <a:t>Day and night (once per day) thus sun rise, transition and sunset, seasons, heavenly bodies (sun, moon, stars, comets, shooting stars, planets, eclipses, heavenly colours, supernovae . . . . . . )</a:t>
            </a:r>
          </a:p>
          <a:p>
            <a:r>
              <a:rPr lang="en-GB" altLang="en-US" dirty="0"/>
              <a:t>Some early theories:	</a:t>
            </a:r>
          </a:p>
          <a:p>
            <a:pPr lvl="2"/>
            <a:r>
              <a:rPr lang="en-GB" altLang="en-US" dirty="0"/>
              <a:t>In the beginning the </a:t>
            </a:r>
            <a:r>
              <a:rPr lang="en-GB" altLang="en-US" dirty="0">
                <a:hlinkClick r:id="rId2" action="ppaction://hlinksldjump"/>
              </a:rPr>
              <a:t>Christian God created</a:t>
            </a:r>
            <a:r>
              <a:rPr lang="en-GB" altLang="en-US" dirty="0"/>
              <a:t> . . . . . .</a:t>
            </a:r>
          </a:p>
          <a:p>
            <a:pPr lvl="2"/>
            <a:r>
              <a:rPr lang="en-GB" altLang="en-US" dirty="0"/>
              <a:t>In the beginning the </a:t>
            </a:r>
            <a:r>
              <a:rPr lang="en-GB" altLang="en-US" dirty="0">
                <a:hlinkClick r:id="rId3" action="ppaction://hlinksldjump"/>
              </a:rPr>
              <a:t>Islamic God created</a:t>
            </a:r>
            <a:r>
              <a:rPr lang="en-GB" altLang="en-US" dirty="0"/>
              <a:t> . . . . . .</a:t>
            </a:r>
          </a:p>
          <a:p>
            <a:pPr lvl="2"/>
            <a:r>
              <a:rPr lang="en-GB" altLang="en-US" dirty="0"/>
              <a:t>And others</a:t>
            </a:r>
          </a:p>
          <a:p>
            <a:pPr lvl="2"/>
            <a:r>
              <a:rPr lang="en-GB" altLang="en-US" dirty="0"/>
              <a:t>The </a:t>
            </a:r>
            <a:r>
              <a:rPr lang="en-GB" altLang="en-US" dirty="0">
                <a:hlinkClick r:id="rId4" action="ppaction://hlinksldjump"/>
              </a:rPr>
              <a:t>earth is the centre </a:t>
            </a:r>
            <a:r>
              <a:rPr lang="en-GB" altLang="en-US" dirty="0"/>
              <a:t>of everything</a:t>
            </a:r>
          </a:p>
          <a:p>
            <a:pPr lvl="2"/>
            <a:r>
              <a:rPr lang="en-GB" altLang="en-US" dirty="0"/>
              <a:t>The </a:t>
            </a:r>
            <a:r>
              <a:rPr lang="en-GB" altLang="en-US" dirty="0">
                <a:hlinkClick r:id="rId5" action="ppaction://hlinksldjump"/>
              </a:rPr>
              <a:t>sun is at the </a:t>
            </a:r>
            <a:r>
              <a:rPr lang="en-GB" altLang="en-US" dirty="0" err="1">
                <a:hlinkClick r:id="rId5" action="ppaction://hlinksldjump"/>
              </a:rPr>
              <a:t>center</a:t>
            </a:r>
            <a:r>
              <a:rPr lang="en-GB" altLang="en-US" dirty="0">
                <a:hlinkClick r:id="rId5" action="ppaction://hlinksldjump"/>
              </a:rPr>
              <a:t> </a:t>
            </a:r>
            <a:r>
              <a:rPr lang="en-GB" altLang="en-US" dirty="0"/>
              <a:t>of everything</a:t>
            </a:r>
          </a:p>
          <a:p>
            <a:pPr lvl="1"/>
            <a:r>
              <a:rPr lang="en-GB" altLang="en-US" dirty="0"/>
              <a:t>Then . . . .</a:t>
            </a:r>
          </a:p>
          <a:p>
            <a:pPr lvl="2"/>
            <a:r>
              <a:rPr lang="en-GB" altLang="en-US" dirty="0"/>
              <a:t>There is no centre of everything</a:t>
            </a:r>
          </a:p>
          <a:p>
            <a:pPr lvl="2"/>
            <a:r>
              <a:rPr lang="en-GB" altLang="en-US" dirty="0"/>
              <a:t>What is everything?</a:t>
            </a:r>
          </a:p>
          <a:p>
            <a:pPr lvl="2"/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 Slide </a:t>
            </a:r>
            <a:fld id="{AB3EBBD5-F675-4041-984B-E66CFEF1FEFD}" type="slidenum">
              <a:rPr lang="en-US" altLang="en-US"/>
              <a:pPr>
                <a:defRPr/>
              </a:pPr>
              <a:t>5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23909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Geocentric theories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2133600"/>
            <a:ext cx="7956550" cy="4114800"/>
          </a:xfrm>
        </p:spPr>
        <p:txBody>
          <a:bodyPr/>
          <a:lstStyle/>
          <a:p>
            <a:endParaRPr lang="en-GB" altLang="en-US" dirty="0">
              <a:hlinkClick r:id="rId2" action="ppaction://hlinksldjump"/>
            </a:endParaRPr>
          </a:p>
          <a:p>
            <a:r>
              <a:rPr lang="en-GB" altLang="en-US" dirty="0"/>
              <a:t>(Nearly) All </a:t>
            </a:r>
            <a:r>
              <a:rPr lang="en-GB" altLang="en-US" dirty="0">
                <a:hlinkClick r:id="rId3" action="ppaction://hlinksldjump"/>
              </a:rPr>
              <a:t>early cosmologies 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Greek and Roman cosmologies</a:t>
            </a:r>
            <a:endParaRPr lang="en-GB" altLang="en-US" dirty="0">
              <a:hlinkClick r:id="rId2" action="ppaction://hlinksldjump"/>
            </a:endParaRPr>
          </a:p>
          <a:p>
            <a:r>
              <a:rPr lang="en-GB" altLang="en-US" dirty="0" err="1">
                <a:hlinkClick r:id="rId2" action="ppaction://hlinksldjump"/>
              </a:rPr>
              <a:t>Ptolomeic</a:t>
            </a:r>
            <a:r>
              <a:rPr lang="en-GB" altLang="en-US" dirty="0"/>
              <a:t> (circa 150CE and onwards)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>
                <a:hlinkClick r:id="rId4" action="ppaction://hlinksldjump"/>
              </a:rPr>
              <a:t>back</a:t>
            </a:r>
            <a:r>
              <a:rPr lang="en-GB" altLang="en-US" dirty="0"/>
              <a:t> 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 Slide </a:t>
            </a:r>
            <a:fld id="{AB3EBBD5-F675-4041-984B-E66CFEF1FEFD}" type="slidenum">
              <a:rPr lang="en-US" altLang="en-US"/>
              <a:pPr>
                <a:defRPr/>
              </a:pPr>
              <a:t>6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82451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08F38-837E-4FB4-B82F-B3261C07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Heliocentric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3CB8C-A5A5-43B0-A229-C4CB5B1C9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Copernicus</a:t>
            </a:r>
            <a:r>
              <a:rPr lang="en-GB" dirty="0"/>
              <a:t> (1473 to 1543)</a:t>
            </a:r>
          </a:p>
          <a:p>
            <a:r>
              <a:rPr lang="en-GB" dirty="0">
                <a:hlinkClick r:id="rId3" tooltip="Galileo Galilei"/>
              </a:rPr>
              <a:t>Galileo</a:t>
            </a:r>
            <a:r>
              <a:rPr lang="en-GB" dirty="0"/>
              <a:t> (1564-1642)</a:t>
            </a:r>
          </a:p>
          <a:p>
            <a:r>
              <a:rPr lang="en-GB" dirty="0"/>
              <a:t>1609; </a:t>
            </a:r>
            <a:r>
              <a:rPr lang="en-GB" dirty="0" err="1"/>
              <a:t>Gallileo</a:t>
            </a:r>
            <a:r>
              <a:rPr lang="en-GB" dirty="0"/>
              <a:t> acquires a telescope!</a:t>
            </a:r>
          </a:p>
          <a:p>
            <a:r>
              <a:rPr lang="en-GB" dirty="0">
                <a:hlinkClick r:id="rId4" tooltip="Kepler"/>
              </a:rPr>
              <a:t>Kepler</a:t>
            </a:r>
            <a:r>
              <a:rPr lang="en-GB" dirty="0"/>
              <a:t> (1571-1630)</a:t>
            </a:r>
          </a:p>
          <a:p>
            <a:pPr lvl="1"/>
            <a:r>
              <a:rPr lang="en-GB" dirty="0">
                <a:hlinkClick r:id="rId5"/>
              </a:rPr>
              <a:t>Three laws</a:t>
            </a:r>
            <a:endParaRPr lang="en-GB" dirty="0"/>
          </a:p>
          <a:p>
            <a:r>
              <a:rPr lang="en-GB" dirty="0">
                <a:hlinkClick r:id="rId6"/>
              </a:rPr>
              <a:t>Newton</a:t>
            </a:r>
            <a:r>
              <a:rPr lang="en-GB" dirty="0"/>
              <a:t> (1642 – 1726)</a:t>
            </a:r>
          </a:p>
          <a:p>
            <a:pPr lvl="1"/>
            <a:r>
              <a:rPr lang="en-GB" dirty="0"/>
              <a:t>Law of gravity</a:t>
            </a:r>
          </a:p>
          <a:p>
            <a:pPr lvl="1"/>
            <a:r>
              <a:rPr lang="en-GB" dirty="0"/>
              <a:t>Elliptical orbits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09112-575E-4268-B804-9D704727BE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7</a:t>
            </a:fld>
            <a:r>
              <a:rPr lang="en-US" altLang="en-US" i="1" dirty="0"/>
              <a:t> of 17  </a:t>
            </a:r>
          </a:p>
        </p:txBody>
      </p:sp>
    </p:spTree>
    <p:extLst>
      <p:ext uri="{BB962C8B-B14F-4D97-AF65-F5344CB8AC3E}">
        <p14:creationId xmlns:p14="http://schemas.microsoft.com/office/powerpoint/2010/main" val="73121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8D9C-79DE-43B0-9DAD-F43A65FC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Static and dynamic universe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162A-AC01-482C-8F23-B284D1550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Until 1931 Einstein believed that the universe was static; until Hubble showed him his data from distant objects</a:t>
            </a:r>
          </a:p>
          <a:p>
            <a:r>
              <a:rPr lang="en-GB" dirty="0"/>
              <a:t>Until then almost all theories had taken a static universe as given</a:t>
            </a:r>
          </a:p>
          <a:p>
            <a:r>
              <a:rPr lang="en-GB" dirty="0"/>
              <a:t>We shall consider multiverses, parallel universes and the mind-boggling like another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EA082-120C-486A-9E46-424224F6F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8</a:t>
            </a:fld>
            <a:r>
              <a:rPr lang="en-US" altLang="en-US" i="1" dirty="0"/>
              <a:t> of 17  </a:t>
            </a:r>
          </a:p>
        </p:txBody>
      </p:sp>
    </p:spTree>
    <p:extLst>
      <p:ext uri="{BB962C8B-B14F-4D97-AF65-F5344CB8AC3E}">
        <p14:creationId xmlns:p14="http://schemas.microsoft.com/office/powerpoint/2010/main" val="393362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Twentieth century theories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844824"/>
            <a:ext cx="7956550" cy="4403576"/>
          </a:xfrm>
        </p:spPr>
        <p:txBody>
          <a:bodyPr/>
          <a:lstStyle/>
          <a:p>
            <a:pPr marL="360000" lvl="1"/>
            <a:r>
              <a:rPr lang="en-GB" altLang="en-US" dirty="0"/>
              <a:t>Einstein; Special and General Relativity</a:t>
            </a:r>
          </a:p>
          <a:p>
            <a:pPr marL="360000" lvl="1"/>
            <a:r>
              <a:rPr lang="en-GB" altLang="en-US" dirty="0"/>
              <a:t>Hubble\Lemaitre; Big Bang Theory and expansion </a:t>
            </a:r>
          </a:p>
          <a:p>
            <a:pPr marL="360000" lvl="1"/>
            <a:r>
              <a:rPr lang="en-GB" altLang="en-US" dirty="0"/>
              <a:t>Penrose\Hawking; Black holes and the Big Bang</a:t>
            </a:r>
          </a:p>
          <a:p>
            <a:pPr marL="360000" lvl="1"/>
            <a:endParaRPr lang="en-GB" altLang="en-US" dirty="0"/>
          </a:p>
          <a:p>
            <a:pPr marL="360000" lvl="1"/>
            <a:r>
              <a:rPr lang="en-GB" altLang="en-US" dirty="0"/>
              <a:t>‘Modern’ Cosmology includes:</a:t>
            </a:r>
          </a:p>
          <a:p>
            <a:pPr marL="817200" lvl="2"/>
            <a:r>
              <a:rPr lang="en-GB" altLang="en-US" dirty="0"/>
              <a:t>Microwave background (MWB) radiation considerations</a:t>
            </a:r>
          </a:p>
          <a:p>
            <a:pPr marL="817200" lvl="2"/>
            <a:r>
              <a:rPr lang="en-GB" altLang="en-US" dirty="0"/>
              <a:t>Quantum gravity</a:t>
            </a:r>
          </a:p>
          <a:p>
            <a:pPr marL="817200" lvl="2"/>
            <a:r>
              <a:rPr lang="en-GB" altLang="en-US" dirty="0"/>
              <a:t>Consideration of distinct phases immediately after the Big Bang</a:t>
            </a:r>
          </a:p>
          <a:p>
            <a:pPr marL="817200" lvl="2"/>
            <a:r>
              <a:rPr lang="en-GB" altLang="en-US" dirty="0"/>
              <a:t>Dark matter</a:t>
            </a:r>
          </a:p>
          <a:p>
            <a:pPr marL="817200" lvl="2"/>
            <a:r>
              <a:rPr lang="en-GB" altLang="en-US" dirty="0"/>
              <a:t>Dark energy</a:t>
            </a:r>
          </a:p>
          <a:p>
            <a:pPr marL="817200" lvl="2"/>
            <a:r>
              <a:rPr lang="en-GB" altLang="en-US" dirty="0"/>
              <a:t>Multi-dimensional considerations</a:t>
            </a:r>
          </a:p>
          <a:p>
            <a:pPr marL="817200" lvl="2"/>
            <a:r>
              <a:rPr lang="en-GB" altLang="en-US" dirty="0"/>
              <a:t>Other, really cooky stuff</a:t>
            </a:r>
          </a:p>
          <a:p>
            <a:pPr marL="360000" lvl="1"/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 Slide </a:t>
            </a:r>
            <a:fld id="{AB3EBBD5-F675-4041-984B-E66CFEF1FEFD}" type="slidenum">
              <a:rPr lang="en-US" altLang="en-US"/>
              <a:pPr>
                <a:defRPr/>
              </a:pPr>
              <a:t>9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8390478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2633</TotalTime>
  <Words>1112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Century Gothic</vt:lpstr>
      <vt:lpstr>Times New Roman</vt:lpstr>
      <vt:lpstr>Vapor Trail</vt:lpstr>
      <vt:lpstr>Uttoxeter U3A - Introduction to Cosmology  Session 2 – History of Cosmology Theories</vt:lpstr>
      <vt:lpstr>What we could cover (in 90 minutes or so)</vt:lpstr>
      <vt:lpstr>Cosmology generally</vt:lpstr>
      <vt:lpstr>Link between observed phenomena and Cosmology theories </vt:lpstr>
      <vt:lpstr>Early theories (and myths)</vt:lpstr>
      <vt:lpstr>Geocentric theories</vt:lpstr>
      <vt:lpstr>Heliocentric theories</vt:lpstr>
      <vt:lpstr>Static and dynamic universe theories</vt:lpstr>
      <vt:lpstr>Twentieth century theories</vt:lpstr>
      <vt:lpstr>What we have covered in this session</vt:lpstr>
      <vt:lpstr>Further learning</vt:lpstr>
      <vt:lpstr>Ptolomy</vt:lpstr>
      <vt:lpstr>Early Cosmologies</vt:lpstr>
      <vt:lpstr>Early cosmologies</vt:lpstr>
      <vt:lpstr>God created:</vt:lpstr>
      <vt:lpstr>Allah created;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Design</dc:title>
  <dc:creator>Fi &amp; Ian</dc:creator>
  <cp:lastModifiedBy>Dave Thomas</cp:lastModifiedBy>
  <cp:revision>229</cp:revision>
  <cp:lastPrinted>1601-01-01T00:00:00Z</cp:lastPrinted>
  <dcterms:created xsi:type="dcterms:W3CDTF">1999-11-07T17:03:45Z</dcterms:created>
  <dcterms:modified xsi:type="dcterms:W3CDTF">2022-01-20T20:46:46Z</dcterms:modified>
</cp:coreProperties>
</file>