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97" r:id="rId4"/>
    <p:sldId id="296" r:id="rId5"/>
    <p:sldId id="298" r:id="rId6"/>
    <p:sldId id="309" r:id="rId7"/>
    <p:sldId id="299" r:id="rId8"/>
    <p:sldId id="310" r:id="rId9"/>
    <p:sldId id="301" r:id="rId10"/>
    <p:sldId id="294" r:id="rId11"/>
    <p:sldId id="302" r:id="rId12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D82C1"/>
    <a:srgbClr val="009900"/>
    <a:srgbClr val="CC0000"/>
    <a:srgbClr val="FFFF00"/>
    <a:srgbClr val="F0EFE0"/>
    <a:srgbClr val="1F408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 varScale="1">
        <p:scale>
          <a:sx n="68" d="100"/>
          <a:sy n="68" d="100"/>
        </p:scale>
        <p:origin x="80" y="1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>
            <a:extLst>
              <a:ext uri="{FF2B5EF4-FFF2-40B4-BE49-F238E27FC236}">
                <a16:creationId xmlns:a16="http://schemas.microsoft.com/office/drawing/2014/main" id="{B7C2F36F-9135-41AD-973E-E188DA78E36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8739" name="Rectangle 3">
            <a:extLst>
              <a:ext uri="{FF2B5EF4-FFF2-40B4-BE49-F238E27FC236}">
                <a16:creationId xmlns:a16="http://schemas.microsoft.com/office/drawing/2014/main" id="{8363E85B-1732-4866-B316-91BBFC6EB44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8740" name="Rectangle 4">
            <a:extLst>
              <a:ext uri="{FF2B5EF4-FFF2-40B4-BE49-F238E27FC236}">
                <a16:creationId xmlns:a16="http://schemas.microsoft.com/office/drawing/2014/main" id="{5F1BBA85-5F4B-4FD7-A815-8EBA8ADF15A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8741" name="Rectangle 5">
            <a:extLst>
              <a:ext uri="{FF2B5EF4-FFF2-40B4-BE49-F238E27FC236}">
                <a16:creationId xmlns:a16="http://schemas.microsoft.com/office/drawing/2014/main" id="{1E7B63AA-649D-4873-A235-AF61F7EAC37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7B27624-291B-4C32-B52D-AE192C4742B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>
            <a:extLst>
              <a:ext uri="{FF2B5EF4-FFF2-40B4-BE49-F238E27FC236}">
                <a16:creationId xmlns:a16="http://schemas.microsoft.com/office/drawing/2014/main" id="{54E1F348-7A4D-4F39-B8E2-0C3EE1890F0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23" name="Rectangle 3">
            <a:extLst>
              <a:ext uri="{FF2B5EF4-FFF2-40B4-BE49-F238E27FC236}">
                <a16:creationId xmlns:a16="http://schemas.microsoft.com/office/drawing/2014/main" id="{46A050BD-9547-43C0-A79E-D7248C4FED6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9815A494-6B32-42D4-8910-81EE447C16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25" name="Rectangle 5">
            <a:extLst>
              <a:ext uri="{FF2B5EF4-FFF2-40B4-BE49-F238E27FC236}">
                <a16:creationId xmlns:a16="http://schemas.microsoft.com/office/drawing/2014/main" id="{802ED54D-0763-4081-A131-145E11E3497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96326" name="Rectangle 6">
            <a:extLst>
              <a:ext uri="{FF2B5EF4-FFF2-40B4-BE49-F238E27FC236}">
                <a16:creationId xmlns:a16="http://schemas.microsoft.com/office/drawing/2014/main" id="{04ADFD7F-4AE0-4F86-82F5-1E66D21EDCF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27" name="Rectangle 7">
            <a:extLst>
              <a:ext uri="{FF2B5EF4-FFF2-40B4-BE49-F238E27FC236}">
                <a16:creationId xmlns:a16="http://schemas.microsoft.com/office/drawing/2014/main" id="{A7AE2D67-9F7D-4D5C-8E80-8273D9E097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2BE4C8D-E702-4802-9615-43262712A7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E4C8D-E702-4802-9615-43262712A790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4176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E4C8D-E702-4802-9615-43262712A790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2094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E4C8D-E702-4802-9615-43262712A790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587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E4C8D-E702-4802-9615-43262712A790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1102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E4C8D-E702-4802-9615-43262712A790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5184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E4C8D-E702-4802-9615-43262712A790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1393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E4C8D-E702-4802-9615-43262712A790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6197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E4C8D-E702-4802-9615-43262712A790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9637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E4C8D-E702-4802-9615-43262712A790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3368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id="{7D33D739-A35C-445C-B80A-1F78FA3D8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ACA188-49DB-492B-84C6-F3F90AF26F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2488" y="4324350"/>
            <a:ext cx="2297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20A23D-914E-442F-882C-0255F7BD2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4324350"/>
            <a:ext cx="4879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5BF96F-FBA2-44CB-950E-0F1CE889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1430338"/>
            <a:ext cx="2171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2A329E-2692-48B6-9C6E-D2967143D8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343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24003E-C4DD-4A8C-BBBE-3C4CD4452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84B4F8-1FD9-437E-A0B4-819DAF611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51C2E6-1B8D-4947-90C7-CA3ADD1C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7A0947EC-A33A-4692-AC00-58BE9A30B550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429199637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>
            <a:extLst>
              <a:ext uri="{FF2B5EF4-FFF2-40B4-BE49-F238E27FC236}">
                <a16:creationId xmlns:a16="http://schemas.microsoft.com/office/drawing/2014/main" id="{DE076C4E-B227-48ED-BBB1-CA8435AFC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6582FBC-0747-4831-807F-B0E7723BC8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524D792-64A5-4F2E-8378-597498AE0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D4D8C18-6448-417A-A6A4-B72A8B74C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BC3B39E9-B1C8-419F-9C87-2E3862FD7DB7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151756630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>
            <a:extLst>
              <a:ext uri="{FF2B5EF4-FFF2-40B4-BE49-F238E27FC236}">
                <a16:creationId xmlns:a16="http://schemas.microsoft.com/office/drawing/2014/main" id="{A7776516-1E56-4B9E-A80B-C2542D2F1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E31BFF-773C-45D7-B8A8-0CE4124B70B2}"/>
              </a:ext>
            </a:extLst>
          </p:cNvPr>
          <p:cNvSpPr txBox="1"/>
          <p:nvPr/>
        </p:nvSpPr>
        <p:spPr>
          <a:xfrm>
            <a:off x="231775" y="80803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46BE55-66B6-4F16-A217-88A8F81E05A4}"/>
              </a:ext>
            </a:extLst>
          </p:cNvPr>
          <p:cNvSpPr txBox="1"/>
          <p:nvPr/>
        </p:nvSpPr>
        <p:spPr>
          <a:xfrm>
            <a:off x="8147050" y="3021013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99E946F4-4EF9-4132-B024-E8E847DBA11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0E269806-56BE-4E18-A639-7B210506DA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021C216-ADB9-444A-93EE-3105389648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0FF21F59-E649-4511-B411-81D8C053109E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254688740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>
            <a:extLst>
              <a:ext uri="{FF2B5EF4-FFF2-40B4-BE49-F238E27FC236}">
                <a16:creationId xmlns:a16="http://schemas.microsoft.com/office/drawing/2014/main" id="{FB91CCEB-A4E3-4DD9-9BB5-2E6563A4D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73B3686-7501-4BA4-B2C8-62CFFB45C3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79413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239FBB4-C62B-43AA-8B4E-831E2CED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584E74A-73CF-46DA-BE50-B8366DF03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039FA4B9-93F9-49E7-A5E7-86A300CE512D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310639395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BF4F3E4-C4C9-4FAB-8011-1CE04D4FF8B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6BE8FC6-DC2D-431D-B332-66C9E0AEB11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C8769DA-BE70-47B5-BB74-E4EB5E75E66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FAC9FCA4-A34E-46CF-B407-C1296C677557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416462107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52E65F9-892B-49DB-BE13-630F8BC9877A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1D32F84-8AB1-4112-986D-35962184F91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8AD9B60-1AF4-4729-9631-D984C12E03F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DFF4395A-F810-4AC1-BAC8-74793017375C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297282189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F52B-3595-46EA-B052-3E076135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B29BA-152A-4F56-A3A3-508FE63F4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D8D84-3DED-48FF-B2EA-81BF1CA4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40B6568C-EADC-4623-BB54-74CA3B106DF6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3331899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id="{36DF48BB-E572-43A3-9D3D-BEC5F6D6B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7F28E8-4F7B-4A64-AF20-496EA6EC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0E1915-D294-4749-AA85-3F5DE501C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9753F9-42CE-4C42-9472-C3D3266B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9C6939E6-4046-464D-BB3B-D1A196AF841C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327195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864427"/>
          </a:xfrm>
        </p:spPr>
        <p:txBody>
          <a:bodyPr/>
          <a:lstStyle>
            <a:lvl1pPr>
              <a:defRPr sz="2400" i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916832"/>
            <a:ext cx="7955280" cy="46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D8CA2CF-E019-44CC-AF60-82F8D4FE52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altLang="en-US" dirty="0"/>
              <a:t> </a:t>
            </a:r>
            <a:r>
              <a:rPr lang="en-US" altLang="en-US" i="1" dirty="0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‹#›</a:t>
            </a:fld>
            <a:r>
              <a:rPr lang="en-US" altLang="en-US" i="1" dirty="0"/>
              <a:t> of  12  </a:t>
            </a:r>
          </a:p>
        </p:txBody>
      </p:sp>
    </p:spTree>
    <p:extLst>
      <p:ext uri="{BB962C8B-B14F-4D97-AF65-F5344CB8AC3E}">
        <p14:creationId xmlns:p14="http://schemas.microsoft.com/office/powerpoint/2010/main" val="3668513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id="{ADA217EA-7BAD-42A6-BE78-B912D2459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8CBCFA-FFE2-47E5-9C23-04E58258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6242E8-7A7C-4F1A-B73B-698F8C379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31A148-77D6-4C93-9861-D2F3079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B860E499-8379-4E0B-B1B0-1A14BA2427AD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167696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94BD97-452E-4A34-9D8D-4B3066362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77E571-3EE5-4DF3-944A-40A813F1D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19108F-FDE6-45BA-8295-8D72650A5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F64424BB-28B5-4536-ABCB-2A7D922B46E8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51320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2CCF3B-A8E4-48F0-B9FA-89039248F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6E256A4-FACF-4C32-B3BB-F2F04FB33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22CAB8-D75E-46C3-B34E-06B0EAC8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76EF5900-E3E2-41E8-95DC-5EAE0FEBBBFA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194567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1DEBDF4-80CB-4EF8-AE79-C5A59690D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279190D-92F7-4D20-87A6-DAFDCB4B5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E097252-68F5-48FD-AB89-610AC4AC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1E9A2CEA-555D-4979-B011-325682A2986E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176771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3F8F0D-75D3-4486-A8F5-EA2F26172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CEE3736-91E1-4E9E-B924-7F394E69D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69B7B46-0102-4D01-809A-ACF34DE35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6A8FF23A-C963-4529-A31E-870B199E1614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219708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C8C890-38D6-4DAF-9F94-ADCCC9AAE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AD7400-A339-42F8-A7AB-F36EB63B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EDBFC3-80D1-4060-A3A4-9E251A5B8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F66C8B9E-A0A1-4264-A9FB-6D415EC9CA78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157442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6A9734-E323-465D-8063-75813A63B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6358B3-CE1D-4887-AE9A-8C99EB944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72917D-1E30-4451-86F3-472A24EE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7BA159C7-38EC-4A01-85E9-9D9B39015E5A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71497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0-HD-TOP.png">
            <a:extLst>
              <a:ext uri="{FF2B5EF4-FFF2-40B4-BE49-F238E27FC236}">
                <a16:creationId xmlns:a16="http://schemas.microsoft.com/office/drawing/2014/main" id="{1648545C-A878-447D-ABBC-5C6FA88CDA1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ACD1F7-BC05-4619-AAC9-03B8C090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763588"/>
            <a:ext cx="6378575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1EA25-0B8A-48CB-BBB2-95BCCC984E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93725" y="2193925"/>
            <a:ext cx="795655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BDDE2-D3FC-46EA-8905-A86EBFC6D1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1913" y="6356350"/>
            <a:ext cx="2138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FF773-D1CE-4E9A-83E5-0DE965F01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3725" y="6356350"/>
            <a:ext cx="5681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EA030-9F3A-4613-871E-67BE4E6BB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72250" y="381000"/>
            <a:ext cx="1978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A69C26F4-1170-4EC0-A540-6CD24211B842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61" r:id="rId11"/>
    <p:sldLayoutId id="2147483962" r:id="rId12"/>
    <p:sldLayoutId id="2147483963" r:id="rId13"/>
    <p:sldLayoutId id="2147483954" r:id="rId14"/>
    <p:sldLayoutId id="2147483955" r:id="rId15"/>
    <p:sldLayoutId id="2147483956" r:id="rId16"/>
    <p:sldLayoutId id="2147483964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>
        <p:tmplLst>
          <p:tmpl>
            <p:tnLst>
              <p:par>
                <p:cTn presetID="9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.t.thomas@staffs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avethomaswebspace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geographic.com/science/article/origins-of-the-univers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hyperlink" Target="https://www.space.com/quantum-gravity.html" TargetMode="External"/><Relationship Id="rId4" Type="http://schemas.openxmlformats.org/officeDocument/2006/relationships/hyperlink" Target="http://www-astro.physics.ox.ac.uk/~astroc1/Lectures_files/LSS1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ronology_of_the_universe#The_very_early_univers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smic_microwave_backgroun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olarsystem.nasa.gov/resources/2319/first-image-of-a-black-hol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ambda-CDM_mode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Chronology_of_the_universe#The_very_early_univers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ambda-CDM_mode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stronomy.com/magazine/greatest-mysteries/2019/07/9-what-is-the-fate-of-the-universe" TargetMode="External"/><Relationship Id="rId2" Type="http://schemas.openxmlformats.org/officeDocument/2006/relationships/hyperlink" Target="https://www.supernova.lbl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E8BF349-CCA5-413B-84AC-5AA568925C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9144000" cy="108012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2400" dirty="0"/>
              <a:t>Uttoxeter U3A - Introduction to Cosmology</a:t>
            </a:r>
            <a:br>
              <a:rPr lang="en-GB" sz="2400" dirty="0"/>
            </a:br>
            <a:br>
              <a:rPr lang="en-GB" sz="2400" dirty="0"/>
            </a:br>
            <a:r>
              <a:rPr lang="en-GB" sz="2400" cap="none" dirty="0"/>
              <a:t>Session 3 – Modern Cosmology</a:t>
            </a:r>
            <a:endParaRPr lang="en-US" altLang="en-US" sz="2400" dirty="0"/>
          </a:p>
        </p:txBody>
      </p:sp>
      <p:sp>
        <p:nvSpPr>
          <p:cNvPr id="565251" name="Rectangle 3">
            <a:extLst>
              <a:ext uri="{FF2B5EF4-FFF2-40B4-BE49-F238E27FC236}">
                <a16:creationId xmlns:a16="http://schemas.microsoft.com/office/drawing/2014/main" id="{B7F6EE65-BF41-4E18-9F8E-BEF8858F820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24175"/>
            <a:ext cx="6400800" cy="2087563"/>
          </a:xfrm>
        </p:spPr>
        <p:txBody>
          <a:bodyPr rtlCol="0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GB" altLang="en-US" sz="3600" dirty="0"/>
          </a:p>
          <a:p>
            <a:pPr algn="ctr" fontAlgn="auto">
              <a:spcAft>
                <a:spcPts val="0"/>
              </a:spcAft>
              <a:defRPr/>
            </a:pPr>
            <a:r>
              <a:rPr lang="en-GB" altLang="en-US" sz="3100" dirty="0"/>
              <a:t>A presentation by Dave Thomas</a:t>
            </a:r>
          </a:p>
          <a:p>
            <a:pPr algn="ctr" fontAlgn="auto">
              <a:spcAft>
                <a:spcPts val="0"/>
              </a:spcAft>
              <a:defRPr/>
            </a:pPr>
            <a:endParaRPr lang="en-GB" altLang="en-US" sz="3600" dirty="0"/>
          </a:p>
          <a:p>
            <a:pPr algn="ctr" fontAlgn="auto">
              <a:spcAft>
                <a:spcPts val="0"/>
              </a:spcAft>
              <a:defRPr/>
            </a:pPr>
            <a:r>
              <a:rPr lang="en-GB" altLang="en-US" sz="2900" dirty="0">
                <a:hlinkClick r:id="rId3"/>
              </a:rPr>
              <a:t>d.t.thomas@staffs.ac.uk</a:t>
            </a:r>
            <a:endParaRPr lang="en-GB" altLang="en-US" sz="2900" dirty="0"/>
          </a:p>
          <a:p>
            <a:pPr algn="ctr" fontAlgn="auto">
              <a:spcAft>
                <a:spcPts val="0"/>
              </a:spcAft>
              <a:defRPr/>
            </a:pPr>
            <a:r>
              <a:rPr lang="en-GB" altLang="en-US" sz="2600" dirty="0">
                <a:hlinkClick r:id="rId4"/>
              </a:rPr>
              <a:t>https://davethomaswebspace.org</a:t>
            </a:r>
            <a:endParaRPr lang="en-GB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652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0AE7A837-2311-4B1B-9BE7-FF924F9B5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71700" y="763588"/>
            <a:ext cx="6378575" cy="8651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Further learning</a:t>
            </a:r>
          </a:p>
        </p:txBody>
      </p:sp>
      <p:sp>
        <p:nvSpPr>
          <p:cNvPr id="626691" name="Rectangle 3">
            <a:extLst>
              <a:ext uri="{FF2B5EF4-FFF2-40B4-BE49-F238E27FC236}">
                <a16:creationId xmlns:a16="http://schemas.microsoft.com/office/drawing/2014/main" id="{1C8AA2B8-DF5E-4241-AE8F-D33B320639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7450" y="1844675"/>
            <a:ext cx="7772400" cy="4403725"/>
          </a:xfrm>
        </p:spPr>
        <p:txBody>
          <a:bodyPr/>
          <a:lstStyle/>
          <a:p>
            <a:r>
              <a:rPr lang="en-GB" altLang="en-US" dirty="0">
                <a:hlinkClick r:id="rId3"/>
              </a:rPr>
              <a:t>Video on the Big Bang theory of the origin of the universe</a:t>
            </a:r>
            <a:endParaRPr lang="en-GB" altLang="en-US" dirty="0"/>
          </a:p>
          <a:p>
            <a:endParaRPr lang="en-GB" altLang="en-US" dirty="0"/>
          </a:p>
          <a:p>
            <a:r>
              <a:rPr lang="en-GB" altLang="en-US" dirty="0">
                <a:hlinkClick r:id="rId4"/>
              </a:rPr>
              <a:t>The large-scale structure of the universe; five lectures from Oxford University</a:t>
            </a:r>
          </a:p>
          <a:p>
            <a:pPr lvl="1"/>
            <a:endParaRPr lang="en-GB" altLang="en-US" sz="1200" dirty="0">
              <a:hlinkClick r:id="rId4"/>
            </a:endParaRPr>
          </a:p>
          <a:p>
            <a:pPr lvl="1"/>
            <a:r>
              <a:rPr lang="en-GB" altLang="en-US" sz="1200" dirty="0">
                <a:hlinkClick r:id="rId4"/>
              </a:rPr>
              <a:t>http://www-astro.physics.ox.ac.uk/~astroc1/Lectures_files/LSS1.pdf</a:t>
            </a:r>
            <a:r>
              <a:rPr lang="en-GB" altLang="en-US" sz="1200" dirty="0"/>
              <a:t> </a:t>
            </a:r>
          </a:p>
          <a:p>
            <a:pPr lvl="1"/>
            <a:endParaRPr lang="en-GB" altLang="en-US" sz="1200" dirty="0"/>
          </a:p>
          <a:p>
            <a:r>
              <a:rPr lang="en-GB" altLang="en-US" dirty="0">
                <a:hlinkClick r:id="rId5"/>
              </a:rPr>
              <a:t>Quantum Gravity</a:t>
            </a:r>
            <a:r>
              <a:rPr lang="en-GB" altLang="en-US" dirty="0"/>
              <a:t> (not for the faint-hearted</a:t>
            </a:r>
          </a:p>
          <a:p>
            <a:endParaRPr lang="en-GB" altLang="en-US" dirty="0"/>
          </a:p>
          <a:p>
            <a:r>
              <a:rPr lang="en-GB" altLang="en-US" dirty="0">
                <a:hlinkClick r:id="rId6" action="ppaction://hlinksldjump"/>
              </a:rPr>
              <a:t>Back</a:t>
            </a:r>
            <a:endParaRPr lang="en-GB" altLang="en-US" dirty="0"/>
          </a:p>
          <a:p>
            <a:endParaRPr lang="en-GB" altLang="en-US" sz="1600" dirty="0"/>
          </a:p>
          <a:p>
            <a:endParaRPr lang="en-GB" altLang="en-US" dirty="0"/>
          </a:p>
          <a:p>
            <a:endParaRPr lang="en-GB" altLang="en-US" dirty="0"/>
          </a:p>
          <a:p>
            <a:r>
              <a:rPr lang="en-GB" altLang="en-US" dirty="0"/>
              <a:t>any (more) knowledge and\or questions?</a:t>
            </a:r>
          </a:p>
        </p:txBody>
      </p:sp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62A5CCD9-A872-4A50-B21B-36EFB5BFB3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/>
              <a:t> Slide </a:t>
            </a:r>
            <a:fld id="{C4FC36D6-5813-4C38-A70F-98A3E69B41DC}" type="slidenum">
              <a:rPr lang="en-US" altLang="en-US"/>
              <a:pPr>
                <a:defRPr/>
              </a:pPr>
              <a:t>10</a:t>
            </a:fld>
            <a:r>
              <a:rPr lang="en-US" altLang="en-US"/>
              <a:t> of 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6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1" grpId="0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66B45-8AF0-4AEA-959C-36EBA16F9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64373"/>
            <a:ext cx="8154104" cy="864427"/>
          </a:xfrm>
        </p:spPr>
        <p:txBody>
          <a:bodyPr/>
          <a:lstStyle/>
          <a:p>
            <a:r>
              <a:rPr lang="en-GB" dirty="0"/>
              <a:t>Timescale of events in the formation of the universe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C07E0-9298-49A8-9253-1C73E0AB6F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r>
              <a:rPr lang="en-US" altLang="en-US" i="1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11</a:t>
            </a:fld>
            <a:r>
              <a:rPr lang="en-US" altLang="en-US" i="1"/>
              <a:t> of 17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6932B79-0197-4904-9EA5-DF08D12D0B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 r="2514"/>
          <a:stretch/>
        </p:blipFill>
        <p:spPr>
          <a:xfrm>
            <a:off x="805227" y="1859021"/>
            <a:ext cx="7164000" cy="49685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0E64E8-3911-4BAF-8535-5238586088CE}"/>
              </a:ext>
            </a:extLst>
          </p:cNvPr>
          <p:cNvSpPr txBox="1"/>
          <p:nvPr/>
        </p:nvSpPr>
        <p:spPr>
          <a:xfrm>
            <a:off x="7812360" y="609329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hlinkClick r:id="rId4" action="ppaction://hlinksldjump"/>
              </a:rPr>
              <a:t>back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4036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E9F3884-0F1A-434B-BE10-26F9C4D88C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71700" y="763588"/>
            <a:ext cx="6378575" cy="865187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dirty="0"/>
              <a:t>What we could cover (in 90 minutes or so)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F3A6627-C777-4B9C-834D-5CDE1EB6F9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1628775"/>
            <a:ext cx="8676456" cy="5157787"/>
          </a:xfrm>
        </p:spPr>
        <p:txBody>
          <a:bodyPr/>
          <a:lstStyle/>
          <a:p>
            <a:r>
              <a:rPr lang="en-GB" altLang="en-US" dirty="0"/>
              <a:t>Link between observed phenomena and cosmology theories</a:t>
            </a:r>
          </a:p>
          <a:p>
            <a:pPr marL="360000" lvl="1"/>
            <a:r>
              <a:rPr lang="en-GB" altLang="en-US" dirty="0"/>
              <a:t>‘Modern’ Cosmology includes:</a:t>
            </a:r>
          </a:p>
          <a:p>
            <a:pPr marL="817200" lvl="2"/>
            <a:r>
              <a:rPr lang="en-GB" altLang="en-US" dirty="0"/>
              <a:t>Microwave background (MWB) radiation considerations</a:t>
            </a:r>
          </a:p>
          <a:p>
            <a:pPr marL="817200" lvl="2"/>
            <a:r>
              <a:rPr lang="en-GB" altLang="en-US" dirty="0"/>
              <a:t>The Big Bang origin theory with consideration of </a:t>
            </a:r>
            <a:r>
              <a:rPr lang="en-GB" altLang="en-US" dirty="0">
                <a:hlinkClick r:id="rId3"/>
              </a:rPr>
              <a:t>distinct phases after the Big Bang</a:t>
            </a:r>
            <a:endParaRPr lang="en-GB" altLang="en-US" dirty="0"/>
          </a:p>
          <a:p>
            <a:pPr marL="817200" lvl="2"/>
            <a:r>
              <a:rPr lang="en-GB" altLang="en-US" dirty="0"/>
              <a:t>Dark matter</a:t>
            </a:r>
          </a:p>
          <a:p>
            <a:pPr marL="817200" lvl="2"/>
            <a:r>
              <a:rPr lang="en-GB" altLang="en-US" dirty="0"/>
              <a:t>Dark energy</a:t>
            </a:r>
          </a:p>
          <a:p>
            <a:pPr marL="817200" lvl="2"/>
            <a:r>
              <a:rPr lang="en-GB" altLang="en-US" dirty="0"/>
              <a:t>Other, really cooky stuff</a:t>
            </a:r>
          </a:p>
          <a:p>
            <a:pPr marL="817200" lvl="2"/>
            <a:r>
              <a:rPr lang="en-GB" altLang="en-US" dirty="0"/>
              <a:t>The ultimate fate of the universe</a:t>
            </a:r>
          </a:p>
          <a:p>
            <a:r>
              <a:rPr lang="en-GB" altLang="en-US" dirty="0"/>
              <a:t>Is modern cosmology actually avant-garde witch-craft?</a:t>
            </a:r>
          </a:p>
          <a:p>
            <a:pPr>
              <a:spcBef>
                <a:spcPts val="0"/>
              </a:spcBef>
            </a:pPr>
            <a:r>
              <a:rPr lang="en-GB" altLang="en-US" dirty="0"/>
              <a:t>Your knowledge and questions as we go please</a:t>
            </a:r>
          </a:p>
        </p:txBody>
      </p:sp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BFFC8D47-6DE7-474C-A2C4-74D5E53D3E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dirty="0"/>
              <a:t> Slide </a:t>
            </a:r>
            <a:fld id="{A9F8B920-80DB-446C-98AD-F070F639A737}" type="slidenum">
              <a:rPr lang="en-US" altLang="en-US"/>
              <a:pPr>
                <a:defRPr/>
              </a:pPr>
              <a:t>2</a:t>
            </a:fld>
            <a:r>
              <a:rPr lang="en-US" altLang="en-US" dirty="0"/>
              <a:t> of 17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74301C1-78D9-4DBF-8843-6990421EDB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71700" y="763588"/>
            <a:ext cx="6378575" cy="8651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Cosmology generally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11CB5DD-6FAC-468E-8845-A8B8571698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3568" y="1844824"/>
            <a:ext cx="8460432" cy="4403576"/>
          </a:xfrm>
        </p:spPr>
        <p:txBody>
          <a:bodyPr/>
          <a:lstStyle/>
          <a:p>
            <a:r>
              <a:rPr lang="en-GB" altLang="en-US" dirty="0"/>
              <a:t>To reiterate, Cosmology is:</a:t>
            </a:r>
          </a:p>
          <a:p>
            <a:pPr lvl="1"/>
            <a:r>
              <a:rPr lang="en-GB" dirty="0"/>
              <a:t>“A field of study that brings together the natural sciences, particularly astronomy and physics, in a joint effort to understand the physical universe as a unified whole”. (</a:t>
            </a:r>
            <a:r>
              <a:rPr lang="en-GB" dirty="0" err="1"/>
              <a:t>Encyclopedia</a:t>
            </a:r>
            <a:r>
              <a:rPr lang="en-GB" dirty="0"/>
              <a:t> Britannica, 2021)</a:t>
            </a:r>
          </a:p>
          <a:p>
            <a:pPr lvl="1"/>
            <a:r>
              <a:rPr lang="en-GB" dirty="0"/>
              <a:t>the study of the universe's origin, its large-scale structures and dynamics, and the ultimate fate of the universe, including the laws of science that govern these areas. (Wikipedia, 2021).</a:t>
            </a:r>
          </a:p>
          <a:p>
            <a:pPr lvl="1"/>
            <a:r>
              <a:rPr lang="en-GB" altLang="en-US" dirty="0"/>
              <a:t>The search for answers; other than ‘42’, to the ultimate question (Adams, 1978)</a:t>
            </a:r>
          </a:p>
          <a:p>
            <a:pPr lvl="1"/>
            <a:endParaRPr lang="en-GB" altLang="en-US" dirty="0"/>
          </a:p>
        </p:txBody>
      </p:sp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8DC064DF-09E8-42B8-BD95-E5B3D64F42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Slide </a:t>
            </a:r>
            <a:fld id="{AB3EBBD5-F675-4041-984B-E66CFEF1FEFD}" type="slidenum"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170116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74301C1-78D9-4DBF-8843-6990421EDB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763588"/>
            <a:ext cx="8550275" cy="865187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dirty="0"/>
              <a:t>Link between observed phenomena and Cosmology theories</a:t>
            </a:r>
            <a:br>
              <a:rPr lang="en-GB" altLang="en-US" dirty="0"/>
            </a:br>
            <a:endParaRPr lang="en-GB" altLang="en-US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11CB5DD-6FAC-468E-8845-A8B8571698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504" y="1124744"/>
            <a:ext cx="9036496" cy="5123656"/>
          </a:xfrm>
        </p:spPr>
        <p:txBody>
          <a:bodyPr/>
          <a:lstStyle/>
          <a:p>
            <a:endParaRPr lang="en-GB" altLang="en-US" dirty="0"/>
          </a:p>
          <a:p>
            <a:pPr lvl="1"/>
            <a:r>
              <a:rPr lang="en-GB" altLang="en-US" dirty="0"/>
              <a:t>Up to 1609 all astronomical observation done of visible light, with the naked eye</a:t>
            </a:r>
          </a:p>
          <a:p>
            <a:pPr lvl="1"/>
            <a:r>
              <a:rPr lang="en-GB" altLang="en-US" dirty="0"/>
              <a:t>1932; first radio signals detected from space</a:t>
            </a:r>
          </a:p>
          <a:p>
            <a:pPr lvl="1"/>
            <a:r>
              <a:rPr lang="en-GB" altLang="en-US" dirty="0"/>
              <a:t>1942; radio waves detected from our sun</a:t>
            </a:r>
          </a:p>
          <a:p>
            <a:pPr lvl="1"/>
            <a:r>
              <a:rPr lang="en-GB" altLang="en-US" dirty="0"/>
              <a:t>1949; first extra-galactic radio waves detected </a:t>
            </a:r>
            <a:r>
              <a:rPr lang="en-GB" altLang="en-US" sz="2000" dirty="0"/>
              <a:t>from the Crab Nebula; the  remnant of the 1054 supernova</a:t>
            </a:r>
          </a:p>
          <a:p>
            <a:pPr lvl="1"/>
            <a:r>
              <a:rPr lang="en-GB" altLang="en-US" dirty="0"/>
              <a:t>1965; </a:t>
            </a:r>
            <a:r>
              <a:rPr lang="en-GB" altLang="en-US" dirty="0">
                <a:hlinkClick r:id="rId3"/>
              </a:rPr>
              <a:t>Cosmic Microwave Background </a:t>
            </a:r>
            <a:r>
              <a:rPr lang="en-GB" altLang="en-US" dirty="0"/>
              <a:t>observed</a:t>
            </a:r>
          </a:p>
          <a:p>
            <a:pPr lvl="1"/>
            <a:r>
              <a:rPr lang="en-GB" altLang="en-US" dirty="0"/>
              <a:t>1968; First pulsar observed by Jocelyn Bell Burnell</a:t>
            </a:r>
          </a:p>
          <a:p>
            <a:pPr lvl="1"/>
            <a:r>
              <a:rPr lang="en-GB" altLang="en-US" dirty="0"/>
              <a:t>1974; Penrose and Hawking predict Black Holes</a:t>
            </a:r>
          </a:p>
          <a:p>
            <a:pPr lvl="1"/>
            <a:r>
              <a:rPr lang="en-GB" altLang="en-US" dirty="0"/>
              <a:t>1990; Hubble orbiting space telescope launched</a:t>
            </a:r>
          </a:p>
          <a:p>
            <a:pPr lvl="1"/>
            <a:r>
              <a:rPr lang="en-GB" altLang="en-US" dirty="0"/>
              <a:t>1993; Hubble space telescope starts to work well</a:t>
            </a:r>
          </a:p>
          <a:p>
            <a:pPr lvl="1"/>
            <a:r>
              <a:rPr lang="en-GB" altLang="en-US" dirty="0"/>
              <a:t>2012; First visual </a:t>
            </a:r>
            <a:r>
              <a:rPr lang="en-GB" altLang="en-US" dirty="0" err="1"/>
              <a:t>observatyion</a:t>
            </a:r>
            <a:r>
              <a:rPr lang="en-GB" altLang="en-US" dirty="0"/>
              <a:t> of a </a:t>
            </a:r>
            <a:r>
              <a:rPr lang="en-GB" altLang="en-US" dirty="0">
                <a:hlinkClick r:id="rId4"/>
              </a:rPr>
              <a:t>Black Hole</a:t>
            </a:r>
            <a:endParaRPr lang="en-GB" altLang="en-US" dirty="0"/>
          </a:p>
          <a:p>
            <a:pPr lvl="1"/>
            <a:r>
              <a:rPr lang="en-GB" altLang="en-US" dirty="0"/>
              <a:t>2016; LIGO detects first gravitational waves</a:t>
            </a:r>
          </a:p>
          <a:p>
            <a:pPr lvl="1"/>
            <a:endParaRPr lang="en-GB" altLang="en-US" dirty="0"/>
          </a:p>
          <a:p>
            <a:pPr lvl="1"/>
            <a:endParaRPr lang="en-GB" altLang="en-US" dirty="0"/>
          </a:p>
          <a:p>
            <a:pPr lvl="1"/>
            <a:endParaRPr lang="en-GB" altLang="en-US" dirty="0"/>
          </a:p>
          <a:p>
            <a:pPr lvl="1"/>
            <a:endParaRPr lang="en-GB" altLang="en-US" dirty="0"/>
          </a:p>
          <a:p>
            <a:pPr lvl="1"/>
            <a:endParaRPr lang="en-GB" altLang="en-US" dirty="0"/>
          </a:p>
          <a:p>
            <a:pPr lvl="1"/>
            <a:endParaRPr lang="en-GB" altLang="en-US" dirty="0"/>
          </a:p>
          <a:p>
            <a:pPr lvl="1"/>
            <a:endParaRPr lang="en-GB" altLang="en-US" dirty="0"/>
          </a:p>
        </p:txBody>
      </p:sp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8DC064DF-09E8-42B8-BD95-E5B3D64F42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/>
              <a:t> Slide </a:t>
            </a:r>
            <a:fld id="{AB3EBBD5-F675-4041-984B-E66CFEF1FEFD}" type="slidenum">
              <a:rPr lang="en-US" altLang="en-US"/>
              <a:pPr>
                <a:defRPr/>
              </a:pPr>
              <a:t>4</a:t>
            </a:fld>
            <a:r>
              <a:rPr lang="en-US" altLang="en-US"/>
              <a:t> of 17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74301C1-78D9-4DBF-8843-6990421EDB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96862" y="723106"/>
            <a:ext cx="8550275" cy="865187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dirty="0"/>
              <a:t>Current beliefs; the </a:t>
            </a:r>
            <a:r>
              <a:rPr lang="en-GB" dirty="0">
                <a:hlinkClick r:id="rId3" tooltip="Lambda-CDM model"/>
              </a:rPr>
              <a:t>Lambda-CDM model</a:t>
            </a:r>
            <a:endParaRPr lang="en-GB" altLang="en-US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11CB5DD-6FAC-468E-8845-A8B8571698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6862" y="1588293"/>
            <a:ext cx="8847138" cy="4660107"/>
          </a:xfrm>
        </p:spPr>
        <p:txBody>
          <a:bodyPr/>
          <a:lstStyle/>
          <a:p>
            <a:pPr marL="360000" lvl="2"/>
            <a:r>
              <a:rPr lang="en-GB" altLang="en-US" sz="2800" dirty="0"/>
              <a:t>Origin Theory</a:t>
            </a:r>
          </a:p>
          <a:p>
            <a:pPr marL="817200" lvl="3"/>
            <a:r>
              <a:rPr lang="en-GB" altLang="en-US" sz="2400" dirty="0"/>
              <a:t>Big bang then many </a:t>
            </a:r>
            <a:r>
              <a:rPr lang="en-GB" altLang="en-US" sz="2400" dirty="0">
                <a:hlinkClick r:id="rId4"/>
              </a:rPr>
              <a:t>phases\epochs</a:t>
            </a:r>
            <a:endParaRPr lang="en-GB" altLang="en-US" sz="2400" dirty="0"/>
          </a:p>
          <a:p>
            <a:pPr marL="817200" lvl="3"/>
            <a:r>
              <a:rPr lang="en-GB" altLang="en-US" sz="2400" dirty="0"/>
              <a:t>Inflationary epoch (0 to 10</a:t>
            </a:r>
            <a:r>
              <a:rPr lang="en-GB" altLang="en-US" sz="2400" baseline="30000" dirty="0"/>
              <a:t>-32</a:t>
            </a:r>
            <a:r>
              <a:rPr lang="en-GB" altLang="en-US" sz="2400" dirty="0"/>
              <a:t>s)</a:t>
            </a:r>
          </a:p>
          <a:p>
            <a:pPr marL="1274400" lvl="4"/>
            <a:r>
              <a:rPr lang="en-GB" altLang="en-US" sz="2400" dirty="0"/>
              <a:t>Opaque plasma</a:t>
            </a:r>
          </a:p>
          <a:p>
            <a:pPr marL="1274400" lvl="4"/>
            <a:r>
              <a:rPr lang="en-GB" altLang="en-US" sz="2400" dirty="0"/>
              <a:t>Plank era (off the scale, cooky era new defunct!)</a:t>
            </a:r>
          </a:p>
          <a:p>
            <a:pPr marL="817200" lvl="3"/>
            <a:r>
              <a:rPr lang="en-GB" altLang="en-US" sz="2400" dirty="0"/>
              <a:t>Very early universe (10</a:t>
            </a:r>
            <a:r>
              <a:rPr lang="en-GB" altLang="en-US" sz="2400" baseline="30000" dirty="0"/>
              <a:t>-32</a:t>
            </a:r>
            <a:r>
              <a:rPr lang="en-GB" altLang="en-US" sz="2400" dirty="0"/>
              <a:t> s to 10</a:t>
            </a:r>
            <a:r>
              <a:rPr lang="en-GB" altLang="en-US" sz="2400" baseline="30000" dirty="0"/>
              <a:t>-6</a:t>
            </a:r>
            <a:r>
              <a:rPr lang="en-GB" altLang="en-US" sz="2400" dirty="0"/>
              <a:t> s)</a:t>
            </a:r>
          </a:p>
          <a:p>
            <a:pPr marL="1274400" lvl="4"/>
            <a:r>
              <a:rPr lang="en-GB" altLang="en-US" sz="2400" dirty="0"/>
              <a:t>Recombination era, CNB formed</a:t>
            </a:r>
          </a:p>
          <a:p>
            <a:pPr marL="817200" lvl="3"/>
            <a:r>
              <a:rPr lang="en-GB" altLang="en-US" sz="2400" dirty="0"/>
              <a:t>Up to 1 minute; elementary particles combine</a:t>
            </a:r>
          </a:p>
          <a:p>
            <a:pPr marL="817200" lvl="3"/>
            <a:r>
              <a:rPr lang="en-GB" altLang="en-US" sz="2400" dirty="0"/>
              <a:t>2 minutes to 20 minutes; nuclear fusion forms heavier elements as an opaque plasma</a:t>
            </a:r>
          </a:p>
          <a:p>
            <a:pPr marL="817200" lvl="3"/>
            <a:r>
              <a:rPr lang="en-GB" altLang="en-US" sz="2400" dirty="0"/>
              <a:t>20 minutes; nuclear fusion stops as universe cools </a:t>
            </a:r>
          </a:p>
          <a:p>
            <a:pPr marL="360000" lvl="2"/>
            <a:r>
              <a:rPr lang="en-GB" altLang="en-US" sz="2800" dirty="0"/>
              <a:t>18,000 years</a:t>
            </a:r>
          </a:p>
          <a:p>
            <a:pPr marL="360000" lvl="2"/>
            <a:r>
              <a:rPr lang="en-GB" altLang="en-US" sz="2800" dirty="0"/>
              <a:t>370,000 years</a:t>
            </a:r>
          </a:p>
          <a:p>
            <a:pPr marL="817200" lvl="3"/>
            <a:r>
              <a:rPr lang="en-GB" altLang="en-US" sz="2400" dirty="0"/>
              <a:t>Afterglow ( )</a:t>
            </a:r>
          </a:p>
          <a:p>
            <a:pPr marL="817200" lvl="3"/>
            <a:r>
              <a:rPr lang="en-GB" altLang="en-US" sz="2400" dirty="0"/>
              <a:t>Dark ages</a:t>
            </a:r>
          </a:p>
          <a:p>
            <a:pPr marL="817200" lvl="3"/>
            <a:endParaRPr lang="en-GB" altLang="en-US" sz="2400" dirty="0"/>
          </a:p>
          <a:p>
            <a:pPr marL="817200" lvl="3"/>
            <a:endParaRPr lang="en-GB" altLang="en-US" sz="2400" dirty="0"/>
          </a:p>
          <a:p>
            <a:pPr marL="360000" lvl="2"/>
            <a:endParaRPr lang="en-GB" altLang="en-US" sz="2800" dirty="0"/>
          </a:p>
          <a:p>
            <a:pPr marL="817200" lvl="3"/>
            <a:endParaRPr lang="en-GB" altLang="en-US" sz="2400" dirty="0"/>
          </a:p>
          <a:p>
            <a:pPr marL="360000" lvl="2"/>
            <a:endParaRPr lang="en-GB" altLang="en-US" sz="2800" dirty="0"/>
          </a:p>
          <a:p>
            <a:pPr marL="817200" lvl="3"/>
            <a:endParaRPr lang="en-GB" altLang="en-US" sz="2400" dirty="0"/>
          </a:p>
          <a:p>
            <a:pPr marL="817200" lvl="3"/>
            <a:endParaRPr lang="en-GB" altLang="en-US" sz="2000" dirty="0"/>
          </a:p>
          <a:p>
            <a:pPr marL="817200" lvl="3"/>
            <a:endParaRPr lang="en-GB" altLang="en-US" dirty="0"/>
          </a:p>
        </p:txBody>
      </p:sp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8DC064DF-09E8-42B8-BD95-E5B3D64F42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dirty="0"/>
              <a:t> Slide </a:t>
            </a:r>
            <a:fld id="{AB3EBBD5-F675-4041-984B-E66CFEF1FEFD}" type="slidenum">
              <a:rPr lang="en-US" altLang="en-US"/>
              <a:pPr>
                <a:defRPr/>
              </a:pPr>
              <a:t>5</a:t>
            </a:fld>
            <a:r>
              <a:rPr lang="en-US" altLang="en-US" dirty="0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2239093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08B5D-4C35-4A8E-9241-9D95A77A5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Current beliefs; the </a:t>
            </a:r>
            <a:r>
              <a:rPr lang="en-GB" dirty="0">
                <a:hlinkClick r:id="rId2" tooltip="Lambda-CDM model"/>
              </a:rPr>
              <a:t>Lambda-CDM model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E3189-B596-45CE-A96D-26ECC37C8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772816"/>
            <a:ext cx="7955280" cy="4824536"/>
          </a:xfrm>
        </p:spPr>
        <p:txBody>
          <a:bodyPr/>
          <a:lstStyle/>
          <a:p>
            <a:pPr marL="360000" lvl="2"/>
            <a:r>
              <a:rPr lang="en-GB" altLang="en-US" sz="2800" dirty="0"/>
              <a:t>Current state of the universe could be:</a:t>
            </a:r>
          </a:p>
          <a:p>
            <a:pPr marL="817200" lvl="3"/>
            <a:r>
              <a:rPr lang="en-GB" altLang="en-US" sz="2400" dirty="0"/>
              <a:t>either static, expanding or contracting; even Einstein changed his mind</a:t>
            </a:r>
          </a:p>
          <a:p>
            <a:pPr marL="817200" lvl="3"/>
            <a:r>
              <a:rPr lang="en-GB" altLang="en-US" sz="2400" dirty="0"/>
              <a:t>Contains three things only:</a:t>
            </a:r>
          </a:p>
          <a:p>
            <a:pPr marL="1274400" lvl="4"/>
            <a:r>
              <a:rPr lang="en-GB" altLang="en-US" sz="2400" dirty="0"/>
              <a:t>Energy (Lambda)</a:t>
            </a:r>
          </a:p>
          <a:p>
            <a:pPr marL="1274400" lvl="4"/>
            <a:r>
              <a:rPr lang="en-GB" altLang="en-US" sz="2400" dirty="0"/>
              <a:t>Dark matter</a:t>
            </a:r>
          </a:p>
          <a:p>
            <a:pPr marL="1274400" lvl="4"/>
            <a:r>
              <a:rPr lang="en-GB" altLang="en-US" sz="2400" dirty="0"/>
              <a:t>Ordinary matter</a:t>
            </a:r>
            <a:endParaRPr lang="en-GB" altLang="en-US" sz="2800" dirty="0"/>
          </a:p>
          <a:p>
            <a:pPr marL="360000" lvl="2"/>
            <a:r>
              <a:rPr lang="en-GB" altLang="en-US" sz="2800" dirty="0"/>
              <a:t>Edwin Hubble and CMB says:</a:t>
            </a:r>
          </a:p>
          <a:p>
            <a:pPr marL="817200" lvl="3"/>
            <a:r>
              <a:rPr lang="en-GB" altLang="en-US" sz="2400" dirty="0"/>
              <a:t>It is now expanding and at an accelerating rate; driven by ‘dark energy’</a:t>
            </a:r>
          </a:p>
          <a:p>
            <a:pPr marL="817200" lvl="3"/>
            <a:r>
              <a:rPr lang="en-GB" altLang="en-US" sz="2400" dirty="0"/>
              <a:t>Only 6% of universe is visible ‘ordinary’ matter</a:t>
            </a:r>
          </a:p>
          <a:p>
            <a:pPr marL="817200" lvl="3"/>
            <a:r>
              <a:rPr lang="en-GB" altLang="en-US" sz="2400" dirty="0"/>
              <a:t>Has no centre and no edge</a:t>
            </a:r>
          </a:p>
          <a:p>
            <a:pPr marL="817200" lvl="3"/>
            <a:endParaRPr lang="en-GB" altLang="en-US" sz="2800" dirty="0"/>
          </a:p>
          <a:p>
            <a:pPr marL="360000" lvl="2"/>
            <a:r>
              <a:rPr lang="en-GB" altLang="en-US" sz="2800" dirty="0"/>
              <a:t>Ultimate fate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D8C7A-3E10-4A87-B2B8-46DB2F6042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r>
              <a:rPr lang="en-US" altLang="en-US" i="1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6</a:t>
            </a:fld>
            <a:r>
              <a:rPr lang="en-US" altLang="en-US" i="1"/>
              <a:t> of  12  </a:t>
            </a:r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3545357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74301C1-78D9-4DBF-8843-6990421EDB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763588"/>
            <a:ext cx="8298755" cy="8651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Current beliefs on current structure of the universe</a:t>
            </a:r>
          </a:p>
        </p:txBody>
      </p:sp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8DC064DF-09E8-42B8-BD95-E5B3D64F42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/>
              <a:t> Slide </a:t>
            </a:r>
            <a:fld id="{AB3EBBD5-F675-4041-984B-E66CFEF1FEFD}" type="slidenum">
              <a:rPr lang="en-US" altLang="en-US"/>
              <a:pPr>
                <a:defRPr/>
              </a:pPr>
              <a:t>7</a:t>
            </a:fld>
            <a:r>
              <a:rPr lang="en-US" altLang="en-US"/>
              <a:t> of 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80EAEF-F683-4D89-AFB7-F8F606AA5C2C}"/>
              </a:ext>
            </a:extLst>
          </p:cNvPr>
          <p:cNvSpPr txBox="1"/>
          <p:nvPr/>
        </p:nvSpPr>
        <p:spPr>
          <a:xfrm>
            <a:off x="971600" y="1412776"/>
            <a:ext cx="7488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http://static.businessinsider.com/image/540795c769bedd7653fb7891</a:t>
            </a:r>
          </a:p>
        </p:txBody>
      </p:sp>
      <p:pic>
        <p:nvPicPr>
          <p:cNvPr id="5" name="Picture 4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0A8E86BA-6824-4870-B872-3E0604F8A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31" y="1782108"/>
            <a:ext cx="6729970" cy="504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1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6BA98-E962-4C65-B4E3-833BB5A64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beliefs on the fate of the universe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33789-BB2A-4355-9310-A147BE076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Big rip?</a:t>
            </a:r>
          </a:p>
          <a:p>
            <a:r>
              <a:rPr lang="en-GB" dirty="0"/>
              <a:t>Big crunch?</a:t>
            </a:r>
          </a:p>
          <a:p>
            <a:r>
              <a:rPr lang="en-GB" dirty="0"/>
              <a:t>Big bounce?</a:t>
            </a:r>
          </a:p>
          <a:p>
            <a:r>
              <a:rPr lang="en-GB" dirty="0"/>
              <a:t>Big chill?</a:t>
            </a:r>
          </a:p>
          <a:p>
            <a:r>
              <a:rPr lang="en-GB" dirty="0"/>
              <a:t>Subject of intense debate and current research (</a:t>
            </a:r>
            <a:r>
              <a:rPr lang="en-GB" dirty="0" err="1"/>
              <a:t>eg</a:t>
            </a:r>
            <a:r>
              <a:rPr lang="en-GB" dirty="0"/>
              <a:t> with </a:t>
            </a:r>
            <a:r>
              <a:rPr lang="en-GB" dirty="0">
                <a:hlinkClick r:id="rId2"/>
              </a:rPr>
              <a:t>Supernova Cosmology Project</a:t>
            </a:r>
            <a:r>
              <a:rPr lang="en-GB" dirty="0"/>
              <a:t>)</a:t>
            </a:r>
          </a:p>
          <a:p>
            <a:r>
              <a:rPr lang="en-GB" dirty="0"/>
              <a:t>Discussed </a:t>
            </a:r>
            <a:r>
              <a:rPr lang="en-GB" dirty="0">
                <a:hlinkClick r:id="rId3"/>
              </a:rPr>
              <a:t>here</a:t>
            </a:r>
            <a:endParaRPr lang="en-GB" dirty="0"/>
          </a:p>
          <a:p>
            <a:r>
              <a:rPr lang="en-GB" dirty="0"/>
              <a:t>Altogether, an </a:t>
            </a:r>
            <a:r>
              <a:rPr lang="en-GB" dirty="0">
                <a:hlinkClick r:id="rId4" action="ppaction://hlinksldjump"/>
              </a:rPr>
              <a:t>infographic to die for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05802-EFCB-44C0-B8C7-90B7586D30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r>
              <a:rPr lang="en-US" altLang="en-US" i="1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8</a:t>
            </a:fld>
            <a:r>
              <a:rPr lang="en-US" altLang="en-US" i="1"/>
              <a:t> of  12  </a:t>
            </a:r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3544171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74301C1-78D9-4DBF-8843-6990421EDB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71700" y="763588"/>
            <a:ext cx="6378575" cy="8651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What we have covered in this session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11CB5DD-6FAC-468E-8845-A8B8571698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7450" y="1916832"/>
            <a:ext cx="7956550" cy="4331568"/>
          </a:xfrm>
        </p:spPr>
        <p:txBody>
          <a:bodyPr/>
          <a:lstStyle/>
          <a:p>
            <a:r>
              <a:rPr lang="en-GB" altLang="en-US" dirty="0"/>
              <a:t>Cosmology generally</a:t>
            </a:r>
          </a:p>
          <a:p>
            <a:r>
              <a:rPr lang="en-GB" altLang="en-US" dirty="0"/>
              <a:t>Link between observed phenomena and cosmology theories (1609 cusp point)</a:t>
            </a:r>
          </a:p>
          <a:p>
            <a:r>
              <a:rPr lang="en-GB" altLang="en-US" dirty="0"/>
              <a:t>The Big Bang origin theory</a:t>
            </a:r>
          </a:p>
          <a:p>
            <a:r>
              <a:rPr lang="en-GB" altLang="en-US" dirty="0"/>
              <a:t>Current structure and dynamics theories</a:t>
            </a:r>
          </a:p>
          <a:p>
            <a:r>
              <a:rPr lang="en-GB" altLang="en-US" dirty="0"/>
              <a:t>Possible fates of the universe</a:t>
            </a:r>
          </a:p>
          <a:p>
            <a:r>
              <a:rPr lang="en-GB" altLang="en-US" dirty="0"/>
              <a:t>Implications of things we still need to know</a:t>
            </a:r>
          </a:p>
          <a:p>
            <a:r>
              <a:rPr lang="en-GB" altLang="en-US" dirty="0"/>
              <a:t>Any (further) things? Please let </a:t>
            </a:r>
            <a:r>
              <a:rPr lang="en-GB" altLang="en-US"/>
              <a:t>us know</a:t>
            </a:r>
            <a:endParaRPr lang="en-GB" altLang="en-US" dirty="0"/>
          </a:p>
          <a:p>
            <a:r>
              <a:rPr lang="en-GB" altLang="en-US" dirty="0"/>
              <a:t>Like </a:t>
            </a:r>
            <a:r>
              <a:rPr lang="en-GB" altLang="en-US" dirty="0">
                <a:hlinkClick r:id="rId3" action="ppaction://hlinksldjump"/>
              </a:rPr>
              <a:t>these</a:t>
            </a:r>
            <a:endParaRPr lang="en-GB" altLang="en-US" dirty="0"/>
          </a:p>
        </p:txBody>
      </p:sp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8DC064DF-09E8-42B8-BD95-E5B3D64F42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dirty="0"/>
              <a:t> Slide </a:t>
            </a:r>
            <a:fld id="{AB3EBBD5-F675-4041-984B-E66CFEF1FEFD}" type="slidenum">
              <a:rPr lang="en-US" altLang="en-US"/>
              <a:pPr>
                <a:defRPr/>
              </a:pPr>
              <a:t>9</a:t>
            </a:fld>
            <a:r>
              <a:rPr lang="en-US" altLang="en-US" dirty="0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411753729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5923</TotalTime>
  <Words>745</Words>
  <Application>Microsoft Office PowerPoint</Application>
  <PresentationFormat>On-screen Show (4:3)</PresentationFormat>
  <Paragraphs>128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Century Gothic</vt:lpstr>
      <vt:lpstr>Times New Roman</vt:lpstr>
      <vt:lpstr>Vapor Trail</vt:lpstr>
      <vt:lpstr>Uttoxeter U3A - Introduction to Cosmology  Session 3 – Modern Cosmology</vt:lpstr>
      <vt:lpstr>What we could cover (in 90 minutes or so)</vt:lpstr>
      <vt:lpstr>Cosmology generally</vt:lpstr>
      <vt:lpstr>Link between observed phenomena and Cosmology theories </vt:lpstr>
      <vt:lpstr>Current beliefs; the Lambda-CDM model</vt:lpstr>
      <vt:lpstr>Current beliefs; the Lambda-CDM model</vt:lpstr>
      <vt:lpstr>Current beliefs on current structure of the universe</vt:lpstr>
      <vt:lpstr>Current beliefs on the fate of the universe</vt:lpstr>
      <vt:lpstr>What we have covered in this session</vt:lpstr>
      <vt:lpstr>Further learning</vt:lpstr>
      <vt:lpstr>Timescale of events in the formation of the universe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Analysis and Design</dc:title>
  <dc:creator>Fi &amp; Ian</dc:creator>
  <cp:lastModifiedBy>Dave Thomas</cp:lastModifiedBy>
  <cp:revision>269</cp:revision>
  <cp:lastPrinted>2022-01-20T21:25:03Z</cp:lastPrinted>
  <dcterms:created xsi:type="dcterms:W3CDTF">1999-11-07T17:03:45Z</dcterms:created>
  <dcterms:modified xsi:type="dcterms:W3CDTF">2022-01-27T20:57:23Z</dcterms:modified>
</cp:coreProperties>
</file>