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304" r:id="rId4"/>
    <p:sldId id="302" r:id="rId5"/>
    <p:sldId id="308" r:id="rId6"/>
    <p:sldId id="306" r:id="rId7"/>
    <p:sldId id="310" r:id="rId8"/>
    <p:sldId id="307" r:id="rId9"/>
    <p:sldId id="301" r:id="rId10"/>
    <p:sldId id="305" r:id="rId11"/>
    <p:sldId id="303" r:id="rId12"/>
    <p:sldId id="309" r:id="rId1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6410" autoAdjust="0"/>
  </p:normalViewPr>
  <p:slideViewPr>
    <p:cSldViewPr>
      <p:cViewPr varScale="1">
        <p:scale>
          <a:sx n="83" d="100"/>
          <a:sy n="83" d="100"/>
        </p:scale>
        <p:origin x="7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033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E076C4E-B227-48ED-BBB1-CA8435AFC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582FBC-0747-4831-807F-B0E7723B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524D792-64A5-4F2E-8378-597498AE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D4D8C18-6448-417A-A6A4-B72A8B74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C3B39E9-B1C8-419F-9C87-2E3862FD7DB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1756630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F52B-3595-46EA-B052-3E076135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29BA-152A-4F56-A3A3-508FE63F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D8D84-3DED-48FF-B2EA-81BF1CA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40B6568C-EADC-4623-BB54-74CA3B106DF6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33189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36DF48BB-E572-43A3-9D3D-BEC5F6D6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F28E8-4F7B-4A64-AF20-496EA6EC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0E1915-D294-4749-AA85-3F5DE501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9753F9-42CE-4C42-9472-C3D3266B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9C6939E6-4046-464D-BB3B-D1A196AF841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2719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/>
          <a:lstStyle>
            <a:lvl1pPr>
              <a:defRPr sz="24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several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2CCF3B-A8E4-48F0-B9FA-89039248F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6E256A4-FACF-4C32-B3BB-F2F04FB3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2CAB8-D75E-46C3-B34E-06B0EAC8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6EF5900-E3E2-41E8-95DC-5EAE0FEBBBF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9456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3F8F0D-75D3-4486-A8F5-EA2F2617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CEE3736-91E1-4E9E-B924-7F394E69D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9B7B46-0102-4D01-809A-ACF34DE3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6A8FF23A-C963-4529-A31E-870B199E161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1970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61" r:id="rId11"/>
    <p:sldLayoutId id="2147483962" r:id="rId12"/>
    <p:sldLayoutId id="2147483963" r:id="rId13"/>
    <p:sldLayoutId id="2147483954" r:id="rId14"/>
    <p:sldLayoutId id="2147483955" r:id="rId15"/>
    <p:sldLayoutId id="2147483956" r:id="rId16"/>
    <p:sldLayoutId id="214748396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.t.thomas@staff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pace.com/2458-ancient-rock-art-depicts-exploding-sta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lasma_(physics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Eheh1BH34Q" TargetMode="External"/><Relationship Id="rId2" Type="http://schemas.openxmlformats.org/officeDocument/2006/relationships/hyperlink" Target="https://youtu.be/pqHA3_-X7X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Y_Cygni#Propertie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9144000" cy="10801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- Introduction to Cosmology</a:t>
            </a:r>
            <a:br>
              <a:rPr lang="en-GB" sz="2400" dirty="0"/>
            </a:br>
            <a:br>
              <a:rPr lang="en-GB" sz="2400" dirty="0"/>
            </a:br>
            <a:r>
              <a:rPr lang="en-GB" sz="2400" cap="none" dirty="0"/>
              <a:t>Session 8 – Introduction to Stars</a:t>
            </a:r>
            <a:endParaRPr lang="en-US" altLang="en-US" sz="24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3100" dirty="0"/>
              <a:t>A presentation by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d.t.thomas@staffs.ac.uk</a:t>
            </a:r>
            <a:endParaRPr lang="en-GB" altLang="en-US" sz="29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4CD-36FE-4A3B-92BE-38DE545E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Further learning and 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E735-9BF4-40C4-8AA8-3D19A55D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Millis, John P., "Going Inside a Star to See How It Works." ThoughtCo, Dec. 23, 2021, thoughtco.com/what-is-a-star-3073608. Accessed 7</a:t>
            </a:r>
            <a:r>
              <a:rPr lang="en-GB" baseline="30000" dirty="0"/>
              <a:t>th</a:t>
            </a:r>
            <a:r>
              <a:rPr lang="en-GB" dirty="0"/>
              <a:t> March 2022.</a:t>
            </a:r>
          </a:p>
          <a:p>
            <a:r>
              <a:rPr lang="en-GB" altLang="en-US" dirty="0"/>
              <a:t>Hawking, S., “A Brief History of Time”, 1988, Cambridge University Press.</a:t>
            </a:r>
          </a:p>
          <a:p>
            <a:endParaRPr lang="en-GB" altLang="en-US" dirty="0">
              <a:hlinkClick r:id="rId2" action="ppaction://hlinksldjump"/>
            </a:endParaRPr>
          </a:p>
          <a:p>
            <a:r>
              <a:rPr lang="en-GB" altLang="en-US" dirty="0">
                <a:hlinkClick r:id="rId2" action="ppaction://hlinksldjump"/>
              </a:rPr>
              <a:t>Back</a:t>
            </a:r>
            <a:endParaRPr lang="en-GB" altLang="en-US" dirty="0"/>
          </a:p>
          <a:p>
            <a:endParaRPr lang="en-GB" altLang="en-US" sz="1600" dirty="0"/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dirty="0"/>
              <a:t>any (more) knowledge and\or questions?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8BA86-4D9A-4119-8D51-FAB5038D9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10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8281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DAF8-DABA-4A64-8A88-657172FA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373"/>
            <a:ext cx="9036496" cy="864427"/>
          </a:xfrm>
        </p:spPr>
        <p:txBody>
          <a:bodyPr/>
          <a:lstStyle/>
          <a:p>
            <a:r>
              <a:rPr lang="en-GB" dirty="0"/>
              <a:t>Remnants of a star 7,200 LY away that ended its life as a supernova in 1006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D83C0-8CB2-4C68-99D6-2C0DCEC22C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11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  <p:pic>
        <p:nvPicPr>
          <p:cNvPr id="5" name="Picture 4" descr="A picture containing outdoor objec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6831070-826D-4D8F-A73D-4DC582448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r="22609"/>
          <a:stretch/>
        </p:blipFill>
        <p:spPr>
          <a:xfrm>
            <a:off x="2070599" y="1861161"/>
            <a:ext cx="4536504" cy="46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DB6F0-6573-4E76-86CF-B0C28707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Herzsprung</a:t>
            </a:r>
            <a:r>
              <a:rPr lang="en-GB" dirty="0"/>
              <a:t> Russell Diagram (1911)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A2908-92FF-421D-82CE-13CAB0CCF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12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691FA31-4429-49F0-AA9E-549F8032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16163"/>
            <a:ext cx="5634990" cy="53160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B84EF5-B00F-4C74-BCF5-0093F7E51D2A}"/>
              </a:ext>
            </a:extLst>
          </p:cNvPr>
          <p:cNvSpPr txBox="1"/>
          <p:nvPr/>
        </p:nvSpPr>
        <p:spPr>
          <a:xfrm>
            <a:off x="7561262" y="6165304"/>
            <a:ext cx="118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hlinkClick r:id="rId3" action="ppaction://hlinksldjump"/>
              </a:rPr>
              <a:t>back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009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90 minutes or so)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628775"/>
            <a:ext cx="8568952" cy="5157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 brief resumé of what’s been mentioned so far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What stars are; generally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How stars form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‘Living’ stars 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Different characteristics 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Observed colour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Brightness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Size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Spectral signature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Etc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A quick look forward to next week: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More on star characteristics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 How stars die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9F8B920-80DB-446C-98AD-F070F639A737}" type="slidenum">
              <a:rPr lang="en-US" altLang="en-US"/>
              <a:pPr>
                <a:defRPr/>
              </a:pPr>
              <a:t>2</a:t>
            </a:fld>
            <a:r>
              <a:rPr lang="en-US" altLang="en-US" dirty="0"/>
              <a:t> of several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9797-5DD6-4C87-8F2A-0A5DAF0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Cosmology generally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937E-E44A-49BD-A0DC-598E8B0A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To reiterate, Cosmology is:</a:t>
            </a:r>
          </a:p>
          <a:p>
            <a:pPr lvl="1"/>
            <a:r>
              <a:rPr lang="en-GB" dirty="0"/>
              <a:t>“A field of study that brings together the natural sciences, particularly astronomy and physics, in a joint effort to understand the physical universe as a unified whole”. (</a:t>
            </a:r>
            <a:r>
              <a:rPr lang="en-GB" dirty="0" err="1"/>
              <a:t>Encyclopedia</a:t>
            </a:r>
            <a:r>
              <a:rPr lang="en-GB" dirty="0"/>
              <a:t> Britannica, 2021)</a:t>
            </a:r>
          </a:p>
          <a:p>
            <a:pPr lvl="1"/>
            <a:r>
              <a:rPr lang="en-GB" dirty="0"/>
              <a:t>the study of the universe's origin, its large-scale structures and dynamics, and the ultimate fate of the universe, including the laws of science that govern these areas. (Wikipedia, 2021).</a:t>
            </a:r>
          </a:p>
          <a:p>
            <a:pPr lvl="1"/>
            <a:r>
              <a:rPr lang="en-GB" altLang="en-US" dirty="0"/>
              <a:t>The search for answers; other than ‘42’, to the ultimate question (Adams, 1978)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BEEC-867C-4E63-83BC-1D94D16A8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3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20114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763588"/>
            <a:ext cx="75786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previous sessions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r>
              <a:rPr lang="en-GB" altLang="en-US" dirty="0"/>
              <a:t>Earlier topics in Cosmology generally:</a:t>
            </a:r>
          </a:p>
          <a:p>
            <a:pPr lvl="1"/>
            <a:r>
              <a:rPr lang="en-GB" altLang="en-US" dirty="0"/>
              <a:t>Historical cosmological theories</a:t>
            </a:r>
          </a:p>
          <a:p>
            <a:pPr lvl="1"/>
            <a:r>
              <a:rPr lang="en-GB" altLang="en-US" dirty="0"/>
              <a:t>Modern cosmology</a:t>
            </a:r>
          </a:p>
          <a:p>
            <a:pPr lvl="1"/>
            <a:r>
              <a:rPr lang="en-GB" altLang="en-US" dirty="0"/>
              <a:t>The solar system</a:t>
            </a:r>
          </a:p>
          <a:p>
            <a:pPr lvl="1"/>
            <a:r>
              <a:rPr lang="en-GB" altLang="en-US" dirty="0"/>
              <a:t>Observational astronomy</a:t>
            </a:r>
          </a:p>
          <a:p>
            <a:pPr lvl="1"/>
            <a:r>
              <a:rPr lang="en-GB" altLang="en-US" dirty="0"/>
              <a:t>The milky way and galaxies generally</a:t>
            </a:r>
          </a:p>
          <a:p>
            <a:pPr lvl="1"/>
            <a:endParaRPr lang="en-GB" altLang="en-US" dirty="0"/>
          </a:p>
          <a:p>
            <a:r>
              <a:rPr lang="en-GB" altLang="en-US" dirty="0"/>
              <a:t>All lead us to stars</a:t>
            </a:r>
          </a:p>
          <a:p>
            <a:pPr marL="457200" lvl="1" indent="0">
              <a:buNone/>
            </a:pPr>
            <a:endParaRPr lang="en-GB" altLang="en-US" dirty="0"/>
          </a:p>
          <a:p>
            <a:r>
              <a:rPr lang="en-GB" altLang="en-US" dirty="0"/>
              <a:t>Any (further) things? Please let us know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4</a:t>
            </a:fld>
            <a:r>
              <a:rPr lang="en-US" altLang="en-US" dirty="0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00183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5DED-2407-4C42-B6A4-EAA6FBF8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 star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94AF-FC19-425A-8276-B6E69A5B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an astronomical object comprising a luminous spheroid of </a:t>
            </a:r>
            <a:r>
              <a:rPr lang="en-GB" sz="3200" b="1" dirty="0">
                <a:hlinkClick r:id="rId2" tooltip="Plasma (physics)"/>
              </a:rPr>
              <a:t>plasma</a:t>
            </a:r>
            <a:r>
              <a:rPr lang="en-GB" sz="3200" b="1" dirty="0"/>
              <a:t> held together by its own gravity.</a:t>
            </a:r>
          </a:p>
          <a:p>
            <a:pPr lvl="1"/>
            <a:r>
              <a:rPr lang="en-GB" dirty="0"/>
              <a:t>Plasma is a mixture of charged particles (electrons and ions), is conductive and can behave like a gas but is not a gas.</a:t>
            </a:r>
          </a:p>
          <a:p>
            <a:pPr lvl="1"/>
            <a:r>
              <a:rPr lang="en-GB" dirty="0"/>
              <a:t>Plasma is the most common state of matter in the universe (99.9% of all observable matter in the universe is plasma (NASA, 1999)</a:t>
            </a:r>
          </a:p>
          <a:p>
            <a:pPr lvl="2"/>
            <a:r>
              <a:rPr lang="en-GB" dirty="0"/>
              <a:t>A typical atom is 50,000 larger than its nucleus. </a:t>
            </a:r>
          </a:p>
          <a:p>
            <a:pPr lvl="2"/>
            <a:r>
              <a:rPr lang="en-GB" dirty="0"/>
              <a:t>If the earth were a typical atom, the nucleus would be 260m in diameter</a:t>
            </a:r>
          </a:p>
          <a:p>
            <a:pPr lvl="2"/>
            <a:r>
              <a:rPr lang="en-GB" dirty="0"/>
              <a:t>Remember this when considering plasma!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49E0-794B-46DF-9881-A9A937722D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5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220020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B0B6-FF21-42C6-B107-E5A6272B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BAE5-C75C-4A74-B1C4-447E1470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970320"/>
          </a:xfrm>
        </p:spPr>
        <p:txBody>
          <a:bodyPr/>
          <a:lstStyle/>
          <a:p>
            <a:r>
              <a:rPr lang="en-GB" dirty="0"/>
              <a:t>Stars:</a:t>
            </a:r>
          </a:p>
          <a:p>
            <a:pPr lvl="1"/>
            <a:r>
              <a:rPr lang="en-GB" dirty="0">
                <a:hlinkClick r:id="rId2"/>
              </a:rPr>
              <a:t>Form</a:t>
            </a:r>
            <a:r>
              <a:rPr lang="en-GB" dirty="0"/>
              <a:t> from interstellar hydrogen and dust</a:t>
            </a:r>
          </a:p>
          <a:p>
            <a:pPr lvl="1"/>
            <a:r>
              <a:rPr lang="en-GB" dirty="0"/>
              <a:t>Shine and are thus readily visible</a:t>
            </a:r>
          </a:p>
          <a:p>
            <a:pPr lvl="1"/>
            <a:r>
              <a:rPr lang="en-GB" dirty="0"/>
              <a:t>Have gravity</a:t>
            </a:r>
          </a:p>
          <a:p>
            <a:pPr lvl="1"/>
            <a:r>
              <a:rPr lang="en-GB" dirty="0"/>
              <a:t>Can be </a:t>
            </a:r>
            <a:r>
              <a:rPr lang="en-GB" sz="4400" b="1" dirty="0">
                <a:hlinkClick r:id="rId3"/>
              </a:rPr>
              <a:t>huge</a:t>
            </a:r>
            <a:r>
              <a:rPr lang="en-GB" dirty="0"/>
              <a:t>; our sun is used as a yardstick for other stars. </a:t>
            </a:r>
            <a:r>
              <a:rPr lang="en-GB" dirty="0">
                <a:hlinkClick r:id="rId4"/>
              </a:rPr>
              <a:t>KY </a:t>
            </a:r>
            <a:r>
              <a:rPr lang="en-GB" dirty="0" err="1">
                <a:hlinkClick r:id="rId4"/>
              </a:rPr>
              <a:t>Cygni</a:t>
            </a:r>
            <a:r>
              <a:rPr lang="en-GB" dirty="0"/>
              <a:t> is 1500 times bigger than our sun</a:t>
            </a:r>
          </a:p>
          <a:p>
            <a:r>
              <a:rPr lang="en-GB" dirty="0"/>
              <a:t>Our sun:</a:t>
            </a:r>
          </a:p>
          <a:p>
            <a:pPr lvl="1"/>
            <a:r>
              <a:rPr lang="en-GB" dirty="0"/>
              <a:t>is 109 times larger in diameter than the Earth at 1.6 million kilometres</a:t>
            </a:r>
          </a:p>
          <a:p>
            <a:pPr lvl="1"/>
            <a:r>
              <a:rPr lang="en-GB" dirty="0"/>
              <a:t>is 330,000 times as massive as the Earth at 2x10</a:t>
            </a:r>
            <a:r>
              <a:rPr lang="en-GB" baseline="30000" dirty="0"/>
              <a:t>30 </a:t>
            </a:r>
            <a:r>
              <a:rPr lang="en-GB" dirty="0"/>
              <a:t>Kg</a:t>
            </a:r>
          </a:p>
          <a:p>
            <a:pPr lvl="1"/>
            <a:r>
              <a:rPr lang="en-GB" dirty="0"/>
              <a:t>turns 4 million tons of matter into energy PER SECOND</a:t>
            </a:r>
          </a:p>
          <a:p>
            <a:pPr lvl="1"/>
            <a:r>
              <a:rPr lang="en-GB" dirty="0"/>
              <a:t>is a balance of gravitation trying to collapse it and the pressure from nuclear fusion trying to inflate it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8200-FD8D-4EF9-A3A1-47434A9614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6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177074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F92C-E9CF-467B-9D3C-61FB3754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Living’ stars generally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3B3B-7A58-4329-973F-E786CDAF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Different characteristics 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Observed colour (and hence temperature of outermost, visible layer of star)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Brightness (related to size)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Size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Spectral signature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Variation of particular characteristic</a:t>
            </a:r>
          </a:p>
          <a:p>
            <a:pPr lvl="2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More on these things next week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CD131-B212-4254-928F-E1B12C9BE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7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93105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7C9D-E7CB-4B7F-8508-F66B57B9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of a  (THE)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594FB-639D-4EC0-B64B-C3F904394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</a:t>
            </a:r>
            <a:r>
              <a:rPr lang="en-US" altLang="en-US" i="1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8</a:t>
            </a:fld>
            <a:r>
              <a:rPr lang="en-US" altLang="en-US" i="1"/>
              <a:t> of  several  </a:t>
            </a:r>
            <a:endParaRPr lang="en-US" altLang="en-US" i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6C0239C-46B5-4BD1-A6D6-05B05E94B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" y="1772816"/>
            <a:ext cx="830538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this session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450" y="1916832"/>
            <a:ext cx="7956550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What stars are; generally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How stars form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‘Living’ stars 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Different characteristics 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Observed colour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Brightness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Size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Spectral signature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Etc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A quick </a:t>
            </a:r>
            <a:r>
              <a:rPr lang="en-GB" altLang="en-US" dirty="0">
                <a:hlinkClick r:id="rId3" action="ppaction://hlinksldjump"/>
              </a:rPr>
              <a:t>look forward </a:t>
            </a:r>
            <a:r>
              <a:rPr lang="en-GB" altLang="en-US" dirty="0"/>
              <a:t>to next week</a:t>
            </a:r>
          </a:p>
          <a:p>
            <a:r>
              <a:rPr lang="en-GB" altLang="en-US" dirty="0"/>
              <a:t>Any (further) things? Please let us </a:t>
            </a:r>
            <a:r>
              <a:rPr lang="en-GB" altLang="en-US" dirty="0" err="1"/>
              <a:t>knownand</a:t>
            </a:r>
            <a:r>
              <a:rPr lang="en-GB" altLang="en-US" dirty="0"/>
              <a:t>\or share now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Slide </a:t>
            </a:r>
            <a:fld id="{AB3EBBD5-F675-4041-984B-E66CFEF1FEFD}" type="slidenum">
              <a:rPr lang="en-US" altLang="en-US"/>
              <a:pPr>
                <a:defRPr/>
              </a:pPr>
              <a:t>9</a:t>
            </a:fld>
            <a:r>
              <a:rPr lang="en-US" altLang="en-US" dirty="0"/>
              <a:t> of several</a:t>
            </a:r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6312</TotalTime>
  <Words>693</Words>
  <Application>Microsoft Office PowerPoint</Application>
  <PresentationFormat>On-screen Show (4:3)</PresentationFormat>
  <Paragraphs>114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Century Gothic</vt:lpstr>
      <vt:lpstr>Times New Roman</vt:lpstr>
      <vt:lpstr>Vapor Trail</vt:lpstr>
      <vt:lpstr>Uttoxeter U3A - Introduction to Cosmology  Session 8 – Introduction to Stars</vt:lpstr>
      <vt:lpstr>What we could cover (in 90 minutes or so)</vt:lpstr>
      <vt:lpstr>Cosmology generally</vt:lpstr>
      <vt:lpstr>What we have covered in previous sessions</vt:lpstr>
      <vt:lpstr>What a star is</vt:lpstr>
      <vt:lpstr>Properties of stars</vt:lpstr>
      <vt:lpstr>Living’ stars generally </vt:lpstr>
      <vt:lpstr>Structure of a  (THE) star</vt:lpstr>
      <vt:lpstr>What we have covered in this session</vt:lpstr>
      <vt:lpstr>Further learning and references</vt:lpstr>
      <vt:lpstr>Remnants of a star 7,200 LY away that ended its life as a supernova in 1006</vt:lpstr>
      <vt:lpstr>The Herzsprung Russell Diagram (1911)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315</cp:revision>
  <cp:lastPrinted>2022-01-20T21:25:03Z</cp:lastPrinted>
  <dcterms:created xsi:type="dcterms:W3CDTF">1999-11-07T17:03:45Z</dcterms:created>
  <dcterms:modified xsi:type="dcterms:W3CDTF">2022-03-10T23:33:13Z</dcterms:modified>
</cp:coreProperties>
</file>