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04" r:id="rId4"/>
    <p:sldId id="311" r:id="rId5"/>
    <p:sldId id="312" r:id="rId6"/>
    <p:sldId id="301" r:id="rId7"/>
    <p:sldId id="305" r:id="rId8"/>
    <p:sldId id="310" r:id="rId9"/>
    <p:sldId id="309" r:id="rId10"/>
    <p:sldId id="303" r:id="rId11"/>
    <p:sldId id="313" r:id="rId12"/>
    <p:sldId id="314" r:id="rId1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82C1"/>
    <a:srgbClr val="009900"/>
    <a:srgbClr val="CC0000"/>
    <a:srgbClr val="FFFF00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10" autoAdjust="0"/>
  </p:normalViewPr>
  <p:slideViewPr>
    <p:cSldViewPr>
      <p:cViewPr varScale="1">
        <p:scale>
          <a:sx n="83" d="100"/>
          <a:sy n="83" d="100"/>
        </p:scale>
        <p:origin x="7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B7C2F36F-9135-41AD-973E-E188DA78E3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8363E85B-1732-4866-B316-91BBFC6EB4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5F1BBA85-5F4B-4FD7-A815-8EBA8ADF15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1E7B63AA-649D-4873-A235-AF61F7EAC3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B27624-291B-4C32-B52D-AE192C4742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>
            <a:extLst>
              <a:ext uri="{FF2B5EF4-FFF2-40B4-BE49-F238E27FC236}">
                <a16:creationId xmlns:a16="http://schemas.microsoft.com/office/drawing/2014/main" id="{54E1F348-7A4D-4F39-B8E2-0C3EE1890F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3" name="Rectangle 3">
            <a:extLst>
              <a:ext uri="{FF2B5EF4-FFF2-40B4-BE49-F238E27FC236}">
                <a16:creationId xmlns:a16="http://schemas.microsoft.com/office/drawing/2014/main" id="{46A050BD-9547-43C0-A79E-D7248C4FED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815A494-6B32-42D4-8910-81EE447C16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25" name="Rectangle 5">
            <a:extLst>
              <a:ext uri="{FF2B5EF4-FFF2-40B4-BE49-F238E27FC236}">
                <a16:creationId xmlns:a16="http://schemas.microsoft.com/office/drawing/2014/main" id="{802ED54D-0763-4081-A131-145E11E349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96326" name="Rectangle 6">
            <a:extLst>
              <a:ext uri="{FF2B5EF4-FFF2-40B4-BE49-F238E27FC236}">
                <a16:creationId xmlns:a16="http://schemas.microsoft.com/office/drawing/2014/main" id="{04ADFD7F-4AE0-4F86-82F5-1E66D21EDC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7" name="Rectangle 7">
            <a:extLst>
              <a:ext uri="{FF2B5EF4-FFF2-40B4-BE49-F238E27FC236}">
                <a16:creationId xmlns:a16="http://schemas.microsoft.com/office/drawing/2014/main" id="{A7AE2D67-9F7D-4D5C-8E80-8273D9E09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BE4C8D-E702-4802-9615-43262712A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17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09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202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619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7D33D739-A35C-445C-B80A-1F78FA3D8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ACA188-49DB-492B-84C6-F3F90AF2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20A23D-914E-442F-882C-0255F7BD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5BF96F-FBA2-44CB-950E-0F1CE88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2A329E-2692-48B6-9C6E-D2967143D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3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24003E-C4DD-4A8C-BBBE-3C4CD445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84B4F8-1FD9-437E-A0B4-819DAF61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51C2E6-1B8D-4947-90C7-CA3ADD1C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A0947EC-A33A-4692-AC00-58BE9A30B55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2919963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DE076C4E-B227-48ED-BBB1-CA8435AFC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6582FBC-0747-4831-807F-B0E7723B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524D792-64A5-4F2E-8378-597498AE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D4D8C18-6448-417A-A6A4-B72A8B74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C3B39E9-B1C8-419F-9C87-2E3862FD7DB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175663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A7776516-1E56-4B9E-A80B-C2542D2F1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31BFF-773C-45D7-B8A8-0CE4124B70B2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6BE55-66B6-4F16-A217-88A8F81E05A4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9E946F4-4EF9-4132-B024-E8E847DBA11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E269806-56BE-4E18-A639-7B210506D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021C216-ADB9-444A-93EE-310538964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FF21F59-E649-4511-B411-81D8C053109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5468874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FB91CCEB-A4E3-4DD9-9BB5-2E6563A4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73B3686-7501-4BA4-B2C8-62CFFB45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239FBB4-C62B-43AA-8B4E-831E2CED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584E74A-73CF-46DA-BE50-B8366DF0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39FA4B9-93F9-49E7-A5E7-86A300CE512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1063939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BF4F3E4-C4C9-4FAB-8011-1CE04D4FF8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BE8FC6-DC2D-431D-B332-66C9E0AEB11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C8769DA-BE70-47B5-BB74-E4EB5E75E6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AC9FCA4-A34E-46CF-B407-C1296C67755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16462107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2E65F9-892B-49DB-BE13-630F8BC9877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D32F84-8AB1-4112-986D-35962184F91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8AD9B60-1AF4-4729-9631-D984C12E03F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DFF4395A-F810-4AC1-BAC8-74793017375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97282189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F52B-3595-46EA-B052-3E076135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B29BA-152A-4F56-A3A3-508FE63F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D8D84-3DED-48FF-B2EA-81BF1CA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40B6568C-EADC-4623-BB54-74CA3B106DF6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331899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36DF48BB-E572-43A3-9D3D-BEC5F6D6B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7F28E8-4F7B-4A64-AF20-496EA6EC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0E1915-D294-4749-AA85-3F5DE501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9753F9-42CE-4C42-9472-C3D3266B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9C6939E6-4046-464D-BB3B-D1A196AF841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27195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864427"/>
          </a:xfrm>
        </p:spPr>
        <p:txBody>
          <a:bodyPr/>
          <a:lstStyle>
            <a:lvl1pPr>
              <a:defRPr sz="2400" i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916832"/>
            <a:ext cx="795528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8CA2CF-E019-44CC-AF60-82F8D4FE5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‹#›</a:t>
            </a:fld>
            <a:r>
              <a:rPr lang="en-US" altLang="en-US" i="1" dirty="0"/>
              <a:t> of  6 or so  </a:t>
            </a:r>
          </a:p>
        </p:txBody>
      </p:sp>
    </p:spTree>
    <p:extLst>
      <p:ext uri="{BB962C8B-B14F-4D97-AF65-F5344CB8AC3E}">
        <p14:creationId xmlns:p14="http://schemas.microsoft.com/office/powerpoint/2010/main" val="366851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ADA217EA-7BAD-42A6-BE78-B912D2459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8CBCFA-FFE2-47E5-9C23-04E58258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6242E8-7A7C-4F1A-B73B-698F8C37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31A148-77D6-4C93-9861-D2F3079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860E499-8379-4E0B-B1B0-1A14BA2427A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6769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94BD97-452E-4A34-9D8D-4B306636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77E571-3EE5-4DF3-944A-40A813F1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19108F-FDE6-45BA-8295-8D72650A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4424BB-28B5-4536-ABCB-2A7D922B46E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51320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2CCF3B-A8E4-48F0-B9FA-89039248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E256A4-FACF-4C32-B3BB-F2F04FB3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2CAB8-D75E-46C3-B34E-06B0EAC8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6EF5900-E3E2-41E8-95DC-5EAE0FEBBBF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9456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DEBDF4-80CB-4EF8-AE79-C5A59690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79190D-92F7-4D20-87A6-DAFDCB4B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097252-68F5-48FD-AB89-610AC4AC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76771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3F8F0D-75D3-4486-A8F5-EA2F2617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EE3736-91E1-4E9E-B924-7F394E69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9B7B46-0102-4D01-809A-ACF34DE3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6A8FF23A-C963-4529-A31E-870B199E1614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1970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C8C890-38D6-4DAF-9F94-ADCCC9AA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AD7400-A339-42F8-A7AB-F36EB63B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EDBFC3-80D1-4060-A3A4-9E251A5B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6C8B9E-A0A1-4264-A9FB-6D415EC9CA7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7442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6A9734-E323-465D-8063-75813A63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6358B3-CE1D-4887-AE9A-8C99EB94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72917D-1E30-4451-86F3-472A24EE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BA159C7-38EC-4A01-85E9-9D9B39015E5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71497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0-HD-TOP.png">
            <a:extLst>
              <a:ext uri="{FF2B5EF4-FFF2-40B4-BE49-F238E27FC236}">
                <a16:creationId xmlns:a16="http://schemas.microsoft.com/office/drawing/2014/main" id="{1648545C-A878-447D-ABBC-5C6FA88CDA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CD1F7-BC05-4619-AAC9-03B8C090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1EA25-0B8A-48CB-BBB2-95BCCC984E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DDE2-D3FC-46EA-8905-A86EBFC6D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FF773-D1CE-4E9A-83E5-0DE965F0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EA030-9F3A-4613-871E-67BE4E6BB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A69C26F4-1170-4EC0-A540-6CD24211B84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61" r:id="rId11"/>
    <p:sldLayoutId id="2147483962" r:id="rId12"/>
    <p:sldLayoutId id="2147483963" r:id="rId13"/>
    <p:sldLayoutId id="2147483954" r:id="rId14"/>
    <p:sldLayoutId id="2147483955" r:id="rId15"/>
    <p:sldLayoutId id="2147483956" r:id="rId16"/>
    <p:sldLayoutId id="214748396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>
        <p:tmplLst>
          <p:tmpl>
            <p:tnLst>
              <p:par>
                <p:cTn presetID="9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.t.thomas@staffs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vethomaswebspace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ce.com/2458-ancient-rock-art-depicts-exploding-star.html" TargetMode="External"/><Relationship Id="rId2" Type="http://schemas.openxmlformats.org/officeDocument/2006/relationships/hyperlink" Target="https://en.wikipedia.org/wiki/SN_1006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programmes/p011sm9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hyperlink" Target="https://youtu.be/1ICi5fieFK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gthink.com/surprising-science/the-dark-forest-theory-a-terrifying-explanation-of-why-we-havent-heard-from-aliens-yet/" TargetMode="External"/><Relationship Id="rId2" Type="http://schemas.openxmlformats.org/officeDocument/2006/relationships/hyperlink" Target="https://www.seti.org/drake-equation-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schoolsobservatory.org/learn/astro/stars/class/hrdia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8BF349-CCA5-413B-84AC-5AA568925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9144000" cy="10801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dirty="0"/>
              <a:t>Uttoxeter U3A - Introduction to Cosmology</a:t>
            </a:r>
            <a:br>
              <a:rPr lang="en-GB" sz="2400" dirty="0"/>
            </a:br>
            <a:br>
              <a:rPr lang="en-GB" sz="2400" dirty="0"/>
            </a:br>
            <a:r>
              <a:rPr lang="en-GB" sz="2400" cap="none" dirty="0"/>
              <a:t>Session 9 – Stars (2); Lifecycles and especially deaths</a:t>
            </a:r>
            <a:endParaRPr lang="en-US" altLang="en-US" sz="2400" dirty="0"/>
          </a:p>
        </p:txBody>
      </p:sp>
      <p:sp>
        <p:nvSpPr>
          <p:cNvPr id="565251" name="Rectangle 3">
            <a:extLst>
              <a:ext uri="{FF2B5EF4-FFF2-40B4-BE49-F238E27FC236}">
                <a16:creationId xmlns:a16="http://schemas.microsoft.com/office/drawing/2014/main" id="{B7F6EE65-BF41-4E18-9F8E-BEF8858F82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2087563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3100" dirty="0"/>
              <a:t>A presentation by Dave Thomas</a:t>
            </a:r>
          </a:p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900" dirty="0">
                <a:hlinkClick r:id="rId3"/>
              </a:rPr>
              <a:t>d.t.thomas@staffs.ac.uk</a:t>
            </a:r>
            <a:endParaRPr lang="en-GB" altLang="en-US" sz="29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600" dirty="0">
                <a:hlinkClick r:id="rId4"/>
              </a:rPr>
              <a:t>https://davethomaswebspace.org</a:t>
            </a:r>
            <a:endParaRPr lang="en-GB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652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DAF8-DABA-4A64-8A88-657172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373"/>
            <a:ext cx="9036496" cy="864427"/>
          </a:xfrm>
        </p:spPr>
        <p:txBody>
          <a:bodyPr/>
          <a:lstStyle/>
          <a:p>
            <a:r>
              <a:rPr lang="en-GB" dirty="0"/>
              <a:t>Remnants of a star 7,200 LY away that ended its life as a </a:t>
            </a:r>
            <a:r>
              <a:rPr lang="en-GB" dirty="0">
                <a:hlinkClick r:id="rId2"/>
              </a:rPr>
              <a:t>supernova </a:t>
            </a:r>
            <a:r>
              <a:rPr lang="en-GB" dirty="0"/>
              <a:t>in 1006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D83C0-8CB2-4C68-99D6-2C0DCEC22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10</a:t>
            </a:fld>
            <a:r>
              <a:rPr lang="en-US" altLang="en-US" i="1"/>
              <a:t> of  several  </a:t>
            </a:r>
            <a:endParaRPr lang="en-US" altLang="en-US" i="1" dirty="0"/>
          </a:p>
        </p:txBody>
      </p:sp>
      <p:pic>
        <p:nvPicPr>
          <p:cNvPr id="5" name="Picture 4" descr="A picture containing outdoor objec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6831070-826D-4D8F-A73D-4DC582448B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r="22609"/>
          <a:stretch/>
        </p:blipFill>
        <p:spPr>
          <a:xfrm>
            <a:off x="2070599" y="1861161"/>
            <a:ext cx="4536504" cy="4615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631744-A51F-411B-A324-299BC7A51777}"/>
              </a:ext>
            </a:extLst>
          </p:cNvPr>
          <p:cNvSpPr txBox="1"/>
          <p:nvPr/>
        </p:nvSpPr>
        <p:spPr>
          <a:xfrm>
            <a:off x="7020272" y="609362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5" action="ppaction://hlinksldjump"/>
              </a:rPr>
              <a:t>back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526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DAF8-DABA-4A64-8A88-657172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9199"/>
            <a:ext cx="9144000" cy="864427"/>
          </a:xfrm>
        </p:spPr>
        <p:txBody>
          <a:bodyPr>
            <a:normAutofit/>
          </a:bodyPr>
          <a:lstStyle/>
          <a:p>
            <a:pPr algn="ctr"/>
            <a:r>
              <a:rPr lang="en-GB" sz="2200" dirty="0"/>
              <a:t>A photo taken by Keith Jones from the U3A Photography group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D83C0-8CB2-4C68-99D6-2C0DCEC22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11</a:t>
            </a:fld>
            <a:r>
              <a:rPr lang="en-US" altLang="en-US" i="1"/>
              <a:t> of  several  </a:t>
            </a:r>
            <a:endParaRPr lang="en-US" alt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31744-A51F-411B-A324-299BC7A51777}"/>
              </a:ext>
            </a:extLst>
          </p:cNvPr>
          <p:cNvSpPr txBox="1"/>
          <p:nvPr/>
        </p:nvSpPr>
        <p:spPr>
          <a:xfrm>
            <a:off x="7560726" y="612228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2" action="ppaction://hlinksldjump"/>
              </a:rPr>
              <a:t>back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3721E2-E6C7-49D6-AED6-60BA5E32D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05" y="1657457"/>
            <a:ext cx="6230221" cy="46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FB8F-C73E-44C7-87B5-46367D7D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Details of Keith’s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83EF7-4940-4749-BCCB-1C8CF3EA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916832"/>
            <a:ext cx="7955280" cy="2880320"/>
          </a:xfrm>
        </p:spPr>
        <p:txBody>
          <a:bodyPr/>
          <a:lstStyle/>
          <a:p>
            <a:pPr marL="0" indent="0">
              <a:buNone/>
            </a:pPr>
            <a:r>
              <a:rPr lang="en-GB" b="0" i="0" dirty="0">
                <a:effectLst/>
                <a:latin typeface="Arial" panose="020B0604020202020204" pitchFamily="34" charset="0"/>
              </a:rPr>
              <a:t>This image was taken in my garden at Tean.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Arial" panose="020B0604020202020204" pitchFamily="34" charset="0"/>
              </a:rPr>
              <a:t>It is the Rosette Nebula; 5217 lightyears away and 65 lightyears wide.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Arial" panose="020B0604020202020204" pitchFamily="34" charset="0"/>
              </a:rPr>
              <a:t>It is 90 images of 60 second exposure stacked together to get the detail.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Arial" panose="020B0604020202020204" pitchFamily="34" charset="0"/>
              </a:rPr>
              <a:t>It is situated just to the left of Orion.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02289-7D97-424F-8D79-54C1A4A33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12</a:t>
            </a:fld>
            <a:r>
              <a:rPr lang="en-US" altLang="en-US" i="1"/>
              <a:t> of  6 or so  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8655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E9F3884-0F1A-434B-BE10-26F9C4D88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What we could cover (in 90 minutes or so)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F3A6627-C777-4B9C-834D-5CDE1EB6F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628775"/>
            <a:ext cx="8568952" cy="51577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A brief resumé of what’s been mentioned so far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What stars are; generally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How stars form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‘Living’ stars 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Different characteristics </a:t>
            </a:r>
          </a:p>
          <a:p>
            <a:pPr lvl="3">
              <a:spcBef>
                <a:spcPts val="0"/>
              </a:spcBef>
            </a:pPr>
            <a:r>
              <a:rPr lang="en-GB" altLang="en-US" dirty="0"/>
              <a:t>Observed colour</a:t>
            </a:r>
          </a:p>
          <a:p>
            <a:pPr lvl="3">
              <a:spcBef>
                <a:spcPts val="0"/>
              </a:spcBef>
            </a:pPr>
            <a:r>
              <a:rPr lang="en-GB" altLang="en-US" dirty="0"/>
              <a:t>Brightness</a:t>
            </a:r>
          </a:p>
          <a:p>
            <a:pPr lvl="3">
              <a:spcBef>
                <a:spcPts val="0"/>
              </a:spcBef>
            </a:pPr>
            <a:r>
              <a:rPr lang="en-GB" altLang="en-US" dirty="0"/>
              <a:t>Size</a:t>
            </a:r>
          </a:p>
          <a:p>
            <a:pPr lvl="3">
              <a:spcBef>
                <a:spcPts val="0"/>
              </a:spcBef>
            </a:pPr>
            <a:r>
              <a:rPr lang="en-GB" altLang="en-US" dirty="0"/>
              <a:t>Spectral signature</a:t>
            </a:r>
          </a:p>
          <a:p>
            <a:pPr lvl="3">
              <a:spcBef>
                <a:spcPts val="0"/>
              </a:spcBef>
            </a:pPr>
            <a:r>
              <a:rPr lang="en-GB" altLang="en-US" dirty="0"/>
              <a:t>Etc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Star lifecycles and deaths (</a:t>
            </a:r>
            <a:r>
              <a:rPr lang="en-GB" altLang="en-US" sz="2400" dirty="0"/>
              <a:t>and the Herzsprung Russel diagram</a:t>
            </a:r>
            <a:r>
              <a:rPr lang="en-GB" alt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A quick look forward to next week: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Life in the universe</a:t>
            </a:r>
          </a:p>
          <a:p>
            <a:pPr lvl="1"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/>
              <a:t>Your knowledge and questions as we go please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BFFC8D47-6DE7-474C-A2C4-74D5E53D3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2</a:t>
            </a:fld>
            <a:r>
              <a:rPr lang="en-US" altLang="en-US" i="1" dirty="0"/>
              <a:t> of  6 or so </a:t>
            </a: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9797-5DD6-4C87-8F2A-0A5DAF09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Star formation (birth!)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937E-E44A-49BD-A0DC-598E8B0AE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Stars form from agglomerations of interstellar matter that attract more and more matter by dint of their own gravity</a:t>
            </a:r>
          </a:p>
          <a:p>
            <a:pPr lvl="1"/>
            <a:r>
              <a:rPr lang="en-GB" altLang="en-US" dirty="0"/>
              <a:t>Enabled by ‘Big Bang’ things</a:t>
            </a:r>
          </a:p>
          <a:p>
            <a:r>
              <a:rPr lang="en-GB" altLang="en-US" dirty="0"/>
              <a:t>This gravity then compresses the agglomerated matter until it is hot enough for nuclear fusion to start (or not) at the core of the star</a:t>
            </a:r>
          </a:p>
          <a:p>
            <a:r>
              <a:rPr lang="en-GB" altLang="en-US" dirty="0"/>
              <a:t>Different stars ‘shine’ in different ways </a:t>
            </a:r>
          </a:p>
          <a:p>
            <a:r>
              <a:rPr lang="en-GB" altLang="en-US" dirty="0"/>
              <a:t>Described by </a:t>
            </a:r>
            <a:r>
              <a:rPr lang="en-GB" altLang="en-US" dirty="0">
                <a:hlinkClick r:id="rId2" action="ppaction://hlinksldjump"/>
              </a:rPr>
              <a:t>Herzsprung and Russel</a:t>
            </a:r>
            <a:r>
              <a:rPr lang="en-GB" altLang="en-US" dirty="0"/>
              <a:t> (1911)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2BEEC-867C-4E63-83BC-1D94D16A8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3</a:t>
            </a:fld>
            <a:r>
              <a:rPr lang="en-US" altLang="en-US" i="1" dirty="0"/>
              <a:t> of  6 or so </a:t>
            </a:r>
          </a:p>
        </p:txBody>
      </p:sp>
    </p:spTree>
    <p:extLst>
      <p:ext uri="{BB962C8B-B14F-4D97-AF65-F5344CB8AC3E}">
        <p14:creationId xmlns:p14="http://schemas.microsoft.com/office/powerpoint/2010/main" val="12011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E9FC-74C7-4A21-AFAD-626BB1E7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Categories of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9E847-6FEC-41FE-8AE6-978B105A3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916832"/>
            <a:ext cx="8549640" cy="4680520"/>
          </a:xfrm>
        </p:spPr>
        <p:txBody>
          <a:bodyPr/>
          <a:lstStyle/>
          <a:p>
            <a:r>
              <a:rPr lang="en-GB" dirty="0"/>
              <a:t>‘</a:t>
            </a:r>
            <a:r>
              <a:rPr lang="en-GB" dirty="0" err="1"/>
              <a:t>Mainsequence</a:t>
            </a:r>
            <a:r>
              <a:rPr lang="en-GB" dirty="0"/>
              <a:t> stars’ of different types:</a:t>
            </a:r>
          </a:p>
          <a:p>
            <a:pPr marL="457200" lvl="1" indent="0">
              <a:buNone/>
            </a:pPr>
            <a:r>
              <a:rPr lang="en-GB" dirty="0"/>
              <a:t>O (100</a:t>
            </a:r>
            <a:r>
              <a:rPr lang="en-GB" i="1" dirty="0"/>
              <a:t>M</a:t>
            </a:r>
            <a:r>
              <a:rPr lang="en-GB" baseline="-25000" dirty="0"/>
              <a:t>☉</a:t>
            </a:r>
            <a:r>
              <a:rPr lang="en-GB" dirty="0"/>
              <a:t>), B, A, F, G (1</a:t>
            </a:r>
            <a:r>
              <a:rPr lang="en-GB" i="1" dirty="0"/>
              <a:t>M</a:t>
            </a:r>
            <a:r>
              <a:rPr lang="en-GB" baseline="-25000" dirty="0"/>
              <a:t>☉</a:t>
            </a:r>
            <a:r>
              <a:rPr lang="en-GB" dirty="0"/>
              <a:t>), K, M, L (0.1</a:t>
            </a:r>
            <a:r>
              <a:rPr lang="en-GB" i="1" dirty="0"/>
              <a:t>M</a:t>
            </a:r>
            <a:r>
              <a:rPr lang="en-GB" baseline="-25000" dirty="0"/>
              <a:t>☉)</a:t>
            </a:r>
            <a:endParaRPr lang="en-GB" dirty="0"/>
          </a:p>
          <a:p>
            <a:r>
              <a:rPr lang="en-GB" dirty="0"/>
              <a:t>Then, towards the </a:t>
            </a:r>
            <a:r>
              <a:rPr lang="en-GB" dirty="0">
                <a:hlinkClick r:id="rId2"/>
              </a:rPr>
              <a:t>end of a star’s life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Red giants, </a:t>
            </a:r>
            <a:r>
              <a:rPr lang="en-GB" dirty="0" err="1"/>
              <a:t>supergiants</a:t>
            </a:r>
            <a:r>
              <a:rPr lang="en-GB" dirty="0"/>
              <a:t> and the like (with Prof. Cox),</a:t>
            </a:r>
          </a:p>
          <a:p>
            <a:pPr lvl="1"/>
            <a:r>
              <a:rPr lang="en-GB" dirty="0"/>
              <a:t>White dwarves and the like,</a:t>
            </a:r>
          </a:p>
          <a:p>
            <a:pPr lvl="1"/>
            <a:r>
              <a:rPr lang="en-GB" dirty="0"/>
              <a:t>Neutron stars</a:t>
            </a:r>
          </a:p>
          <a:p>
            <a:pPr lvl="2"/>
            <a:r>
              <a:rPr lang="en-GB" dirty="0"/>
              <a:t>and</a:t>
            </a:r>
          </a:p>
          <a:p>
            <a:pPr lvl="1"/>
            <a:r>
              <a:rPr lang="en-GB" dirty="0"/>
              <a:t>Black holes and the like can form.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15305-2BFE-480D-A1AB-65881CC0C0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4</a:t>
            </a:fld>
            <a:r>
              <a:rPr lang="en-US" altLang="en-US" i="1" dirty="0"/>
              <a:t> of  6 or so</a:t>
            </a:r>
          </a:p>
        </p:txBody>
      </p:sp>
    </p:spTree>
    <p:extLst>
      <p:ext uri="{BB962C8B-B14F-4D97-AF65-F5344CB8AC3E}">
        <p14:creationId xmlns:p14="http://schemas.microsoft.com/office/powerpoint/2010/main" val="4962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The end of life of stars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1CB5DD-6FAC-468E-8845-A8B857169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916832"/>
            <a:ext cx="7956550" cy="43315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Different stars live and end their lives differently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Massive stars ‘burn’ very hotly, live relatively short lives and finally explode as supernovae to leave ‘remnants’ of: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neutron stars, black holes etc.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Sun-sized stars 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Smaller stars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Supernovae are cataclysmic events that leave impressive, observable traces like </a:t>
            </a:r>
            <a:r>
              <a:rPr lang="en-GB" altLang="en-US" dirty="0">
                <a:hlinkClick r:id="rId3" action="ppaction://hlinksldjump"/>
              </a:rPr>
              <a:t>this</a:t>
            </a:r>
            <a:r>
              <a:rPr lang="en-GB" altLang="en-US" dirty="0"/>
              <a:t> and like </a:t>
            </a:r>
            <a:r>
              <a:rPr lang="en-GB" altLang="en-US" dirty="0">
                <a:hlinkClick r:id="rId4" action="ppaction://hlinksldjump"/>
              </a:rPr>
              <a:t>this</a:t>
            </a:r>
            <a:r>
              <a:rPr lang="en-GB" altLang="en-US" dirty="0"/>
              <a:t>, in Keith Jones’s back garden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5</a:t>
            </a:fld>
            <a:r>
              <a:rPr lang="en-US" altLang="en-US" i="1" dirty="0"/>
              <a:t> of  6 or so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61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What we have covered in this session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1CB5DD-6FAC-468E-8845-A8B857169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916832"/>
            <a:ext cx="7956550" cy="43315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How stars form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‘Living’ stars and their variety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How stars may die</a:t>
            </a:r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/>
              <a:t>A quick </a:t>
            </a:r>
            <a:r>
              <a:rPr lang="en-GB" altLang="en-US" dirty="0">
                <a:hlinkClick r:id="rId3" action="ppaction://hlinksldjump"/>
              </a:rPr>
              <a:t>look forward </a:t>
            </a:r>
            <a:r>
              <a:rPr lang="en-GB" altLang="en-US" dirty="0"/>
              <a:t>to next week</a:t>
            </a:r>
          </a:p>
          <a:p>
            <a:pPr>
              <a:spcBef>
                <a:spcPts val="0"/>
              </a:spcBef>
            </a:pPr>
            <a:endParaRPr lang="en-GB" altLang="en-US" dirty="0"/>
          </a:p>
          <a:p>
            <a:r>
              <a:rPr lang="en-GB" altLang="en-US" dirty="0"/>
              <a:t>Any (further) things? Please let us know and\or share now</a:t>
            </a:r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6</a:t>
            </a:fld>
            <a:r>
              <a:rPr lang="en-US" altLang="en-US" i="1" dirty="0"/>
              <a:t> of  6 or so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5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C4CD-36FE-4A3B-92BE-38DE545E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Further learning and 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7E735-9BF4-40C4-8AA8-3D19A55D5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hlinkClick r:id="rId2"/>
              </a:rPr>
              <a:t>A verbal walkthrough of stellar lifecycles</a:t>
            </a:r>
            <a:endParaRPr lang="en-GB" altLang="en-US" dirty="0">
              <a:hlinkClick r:id="rId3" action="ppaction://hlinksldjump"/>
            </a:endParaRPr>
          </a:p>
          <a:p>
            <a:endParaRPr lang="en-GB" altLang="en-US" dirty="0">
              <a:hlinkClick r:id="rId3" action="ppaction://hlinksldjump"/>
            </a:endParaRPr>
          </a:p>
          <a:p>
            <a:r>
              <a:rPr lang="en-GB" altLang="en-US" dirty="0">
                <a:hlinkClick r:id="rId3" action="ppaction://hlinksldjump"/>
              </a:rPr>
              <a:t>Back</a:t>
            </a:r>
            <a:endParaRPr lang="en-GB" altLang="en-US" dirty="0"/>
          </a:p>
          <a:p>
            <a:endParaRPr lang="en-GB" altLang="en-US" sz="1600" dirty="0"/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any (more) knowledge and\or questions?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8BA86-4D9A-4119-8D51-FAB5038D9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7</a:t>
            </a:fld>
            <a:r>
              <a:rPr lang="en-US" altLang="en-US" i="1" dirty="0"/>
              <a:t> of  6 or so</a:t>
            </a:r>
          </a:p>
        </p:txBody>
      </p:sp>
    </p:spTree>
    <p:extLst>
      <p:ext uri="{BB962C8B-B14F-4D97-AF65-F5344CB8AC3E}">
        <p14:creationId xmlns:p14="http://schemas.microsoft.com/office/powerpoint/2010/main" val="828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2DA1-B418-4444-8A05-FBC51C17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457E-3A77-4F8F-B960-F5CA51EE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916832"/>
            <a:ext cx="7955280" cy="4560168"/>
          </a:xfrm>
        </p:spPr>
        <p:txBody>
          <a:bodyPr/>
          <a:lstStyle/>
          <a:p>
            <a:r>
              <a:rPr lang="en-GB" dirty="0"/>
              <a:t>‘Life’ in the universe</a:t>
            </a:r>
          </a:p>
          <a:p>
            <a:pPr lvl="1"/>
            <a:r>
              <a:rPr lang="en-GB" dirty="0"/>
              <a:t>What is meant by ‘life’</a:t>
            </a:r>
          </a:p>
          <a:p>
            <a:pPr lvl="1"/>
            <a:r>
              <a:rPr lang="en-GB" dirty="0"/>
              <a:t>Conditions needed for ‘life’</a:t>
            </a:r>
          </a:p>
          <a:p>
            <a:pPr lvl="1"/>
            <a:r>
              <a:rPr lang="en-GB" dirty="0"/>
              <a:t>Probability of conditions being met</a:t>
            </a:r>
          </a:p>
          <a:p>
            <a:pPr lvl="1"/>
            <a:r>
              <a:rPr lang="en-GB" dirty="0"/>
              <a:t>Exoplanets</a:t>
            </a:r>
          </a:p>
          <a:p>
            <a:pPr lvl="1"/>
            <a:r>
              <a:rPr lang="en-GB" dirty="0"/>
              <a:t>SETI</a:t>
            </a:r>
          </a:p>
          <a:p>
            <a:pPr lvl="1"/>
            <a:r>
              <a:rPr lang="en-GB" dirty="0"/>
              <a:t>The Fermi paradox </a:t>
            </a:r>
          </a:p>
          <a:p>
            <a:pPr lvl="1"/>
            <a:r>
              <a:rPr lang="en-GB" dirty="0"/>
              <a:t>The </a:t>
            </a:r>
            <a:r>
              <a:rPr lang="en-GB" dirty="0">
                <a:hlinkClick r:id="rId2"/>
              </a:rPr>
              <a:t>Drake Equation </a:t>
            </a:r>
            <a:r>
              <a:rPr lang="en-GB" dirty="0"/>
              <a:t>and </a:t>
            </a:r>
            <a:r>
              <a:rPr lang="en-GB" dirty="0">
                <a:hlinkClick r:id="rId3"/>
              </a:rPr>
              <a:t>‘Dark </a:t>
            </a:r>
            <a:r>
              <a:rPr lang="en-GB" dirty="0" err="1">
                <a:hlinkClick r:id="rId3"/>
              </a:rPr>
              <a:t>Forest’theory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Etc</a:t>
            </a:r>
          </a:p>
          <a:p>
            <a:pPr lvl="1"/>
            <a:r>
              <a:rPr lang="en-GB" dirty="0">
                <a:hlinkClick r:id="rId4" action="ppaction://hlinksldjump"/>
              </a:rPr>
              <a:t>back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r>
              <a:rPr lang="en-GB" dirty="0">
                <a:hlinkClick r:id="rId4" action="ppaction://hlinksldjump"/>
              </a:rPr>
              <a:t>Back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7D5E0-200F-43C9-ADFB-18DC6B05E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8</a:t>
            </a:fld>
            <a:r>
              <a:rPr lang="en-US" altLang="en-US" i="1" dirty="0"/>
              <a:t> of  6 or so</a:t>
            </a:r>
          </a:p>
        </p:txBody>
      </p:sp>
    </p:spTree>
    <p:extLst>
      <p:ext uri="{BB962C8B-B14F-4D97-AF65-F5344CB8AC3E}">
        <p14:creationId xmlns:p14="http://schemas.microsoft.com/office/powerpoint/2010/main" val="30573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B6F0-6573-4E76-86CF-B0C28707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The Herzsprung Russell Diagram </a:t>
            </a:r>
            <a:r>
              <a:rPr lang="en-GB" dirty="0"/>
              <a:t>(1911)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A2908-92FF-421D-82CE-13CAB0CCF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9</a:t>
            </a:fld>
            <a:r>
              <a:rPr lang="en-US" altLang="en-US" i="1" dirty="0"/>
              <a:t> of  6 or so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691FA31-4429-49F0-AA9E-549F8032E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340768"/>
            <a:ext cx="5820909" cy="5491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B84EF5-B00F-4C74-BCF5-0093F7E51D2A}"/>
              </a:ext>
            </a:extLst>
          </p:cNvPr>
          <p:cNvSpPr txBox="1"/>
          <p:nvPr/>
        </p:nvSpPr>
        <p:spPr>
          <a:xfrm>
            <a:off x="7561262" y="6165304"/>
            <a:ext cx="118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hlinkClick r:id="rId4" action="ppaction://hlinksldjump"/>
              </a:rPr>
              <a:t>back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009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7231</TotalTime>
  <Words>600</Words>
  <Application>Microsoft Office PowerPoint</Application>
  <PresentationFormat>On-screen Show (4:3)</PresentationFormat>
  <Paragraphs>112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Century Gothic</vt:lpstr>
      <vt:lpstr>Times New Roman</vt:lpstr>
      <vt:lpstr>Vapor Trail</vt:lpstr>
      <vt:lpstr>Uttoxeter U3A - Introduction to Cosmology  Session 9 – Stars (2); Lifecycles and especially deaths</vt:lpstr>
      <vt:lpstr>What we could cover (in 90 minutes or so)</vt:lpstr>
      <vt:lpstr>Star formation (birth!)</vt:lpstr>
      <vt:lpstr>Categories of star</vt:lpstr>
      <vt:lpstr>The end of life of stars</vt:lpstr>
      <vt:lpstr>What we have covered in this session</vt:lpstr>
      <vt:lpstr>Further learning and references</vt:lpstr>
      <vt:lpstr>Next week</vt:lpstr>
      <vt:lpstr>The Herzsprung Russell Diagram (1911)</vt:lpstr>
      <vt:lpstr>Remnants of a star 7,200 LY away that ended its life as a supernova in 1006</vt:lpstr>
      <vt:lpstr>A photo taken by Keith Jones from the U3A Photography group </vt:lpstr>
      <vt:lpstr>Details of Keith’s photo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Analysis and Design</dc:title>
  <dc:creator>Fi &amp; Ian</dc:creator>
  <cp:lastModifiedBy>Dave Thomas</cp:lastModifiedBy>
  <cp:revision>340</cp:revision>
  <cp:lastPrinted>2022-01-20T21:25:03Z</cp:lastPrinted>
  <dcterms:created xsi:type="dcterms:W3CDTF">1999-11-07T17:03:45Z</dcterms:created>
  <dcterms:modified xsi:type="dcterms:W3CDTF">2022-03-18T17:25:36Z</dcterms:modified>
</cp:coreProperties>
</file>