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8" r:id="rId3"/>
    <p:sldId id="317" r:id="rId4"/>
    <p:sldId id="321" r:id="rId5"/>
    <p:sldId id="320" r:id="rId6"/>
    <p:sldId id="319" r:id="rId7"/>
    <p:sldId id="323" r:id="rId8"/>
    <p:sldId id="322" r:id="rId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82C1"/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699" autoAdjust="0"/>
  </p:normalViewPr>
  <p:slideViewPr>
    <p:cSldViewPr>
      <p:cViewPr varScale="1">
        <p:scale>
          <a:sx n="71" d="100"/>
          <a:sy n="71" d="100"/>
        </p:scale>
        <p:origin x="5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7C2F36F-9135-41AD-973E-E188DA78E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363E85B-1732-4866-B316-91BBFC6EB4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5F1BBA85-5F4B-4FD7-A815-8EBA8ADF1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E7B63AA-649D-4873-A235-AF61F7EAC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B27624-291B-4C32-B52D-AE192C474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54E1F348-7A4D-4F39-B8E2-0C3EE1890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6A050BD-9547-43C0-A79E-D7248C4FE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15A494-6B32-42D4-8910-81EE447C16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802ED54D-0763-4081-A131-145E11E34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96326" name="Rectangle 6">
            <a:extLst>
              <a:ext uri="{FF2B5EF4-FFF2-40B4-BE49-F238E27FC236}">
                <a16:creationId xmlns:a16="http://schemas.microsoft.com/office/drawing/2014/main" id="{04ADFD7F-4AE0-4F86-82F5-1E66D21EDC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7" name="Rectangle 7">
            <a:extLst>
              <a:ext uri="{FF2B5EF4-FFF2-40B4-BE49-F238E27FC236}">
                <a16:creationId xmlns:a16="http://schemas.microsoft.com/office/drawing/2014/main" id="{A7AE2D67-9F7D-4D5C-8E80-8273D9E09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BE4C8D-E702-4802-9615-43262712A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7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D33D739-A35C-445C-B80A-1F78FA3D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CA188-49DB-492B-84C6-F3F90AF2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0A23D-914E-442F-882C-0255F7B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BF96F-FBA2-44CB-950E-0F1CE88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A329E-2692-48B6-9C6E-D2967143D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4003E-C4DD-4A8C-BBBE-3C4CD44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4B4F8-1FD9-437E-A0B4-819DAF6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1C2E6-1B8D-4947-90C7-CA3ADD1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A0947EC-A33A-4692-AC00-58BE9A30B55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919963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DE076C4E-B227-48ED-BBB1-CA8435AF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582FBC-0747-4831-807F-B0E7723B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524D792-64A5-4F2E-8378-597498AE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D4D8C18-6448-417A-A6A4-B72A8B74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C3B39E9-B1C8-419F-9C87-2E3862FD7DB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17566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7776516-1E56-4B9E-A80B-C2542D2F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1BFF-773C-45D7-B8A8-0CE4124B70B2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BE55-66B6-4F16-A217-88A8F81E05A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E946F4-4EF9-4132-B024-E8E847DBA1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E269806-56BE-4E18-A639-7B210506D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021C216-ADB9-444A-93EE-310538964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FF21F59-E649-4511-B411-81D8C053109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468874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B91CCEB-A4E3-4DD9-9BB5-2E6563A4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3B3686-7501-4BA4-B2C8-62CFFB45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39FBB4-C62B-43AA-8B4E-831E2CE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84E74A-73CF-46DA-BE50-B8366DF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39FA4B9-93F9-49E7-A5E7-86A300CE512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1063939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F4F3E4-C4C9-4FAB-8011-1CE04D4FF8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BE8FC6-DC2D-431D-B332-66C9E0AEB1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C8769DA-BE70-47B5-BB74-E4EB5E75E6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AC9FCA4-A34E-46CF-B407-C1296C67755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646210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2E65F9-892B-49DB-BE13-630F8BC987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32F84-8AB1-4112-986D-35962184F91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AD9B60-1AF4-4729-9631-D984C12E03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DFF4395A-F810-4AC1-BAC8-74793017375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28218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F52B-3595-46EA-B052-3E076135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29BA-152A-4F56-A3A3-508FE63F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8D84-3DED-48FF-B2EA-81BF1CA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40B6568C-EADC-4623-BB54-74CA3B106DF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33189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36DF48BB-E572-43A3-9D3D-BEC5F6D6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F28E8-4F7B-4A64-AF20-496EA6EC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0E1915-D294-4749-AA85-3F5DE501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9753F9-42CE-4C42-9472-C3D3266B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9C6939E6-4046-464D-BB3B-D1A196AF841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2719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46125"/>
            <a:ext cx="6377940" cy="681864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10551"/>
            <a:ext cx="7955280" cy="4986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8CA2CF-E019-44CC-AF60-82F8D4FE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‹#›</a:t>
            </a:fld>
            <a:r>
              <a:rPr lang="en-US" altLang="en-US" i="1" dirty="0"/>
              <a:t> of  8 or so  </a:t>
            </a:r>
          </a:p>
        </p:txBody>
      </p:sp>
    </p:spTree>
    <p:extLst>
      <p:ext uri="{BB962C8B-B14F-4D97-AF65-F5344CB8AC3E}">
        <p14:creationId xmlns:p14="http://schemas.microsoft.com/office/powerpoint/2010/main" val="36685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DA217EA-7BAD-42A6-BE78-B912D245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CBCFA-FFE2-47E5-9C23-04E5825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242E8-7A7C-4F1A-B73B-698F8C3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A148-77D6-4C93-9861-D2F3079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860E499-8379-4E0B-B1B0-1A14BA2427A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769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4BD97-452E-4A34-9D8D-4B30663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7E571-3EE5-4DF3-944A-40A813F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9108F-FDE6-45BA-8295-8D72650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4424BB-28B5-4536-ABCB-2A7D922B46E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132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2CCF3B-A8E4-48F0-B9FA-89039248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E256A4-FACF-4C32-B3BB-F2F04FB3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2CAB8-D75E-46C3-B34E-06B0EAC8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6EF5900-E3E2-41E8-95DC-5EAE0FEBBBF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9456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EBDF4-80CB-4EF8-AE79-C5A5969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190D-92F7-4D20-87A6-DAFDCB4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097252-68F5-48FD-AB89-610AC4A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7677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3F8F0D-75D3-4486-A8F5-EA2F2617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EE3736-91E1-4E9E-B924-7F394E69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9B7B46-0102-4D01-809A-ACF34DE3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6A8FF23A-C963-4529-A31E-870B199E1614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1970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C890-38D6-4DAF-9F94-ADCCC9A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D7400-A339-42F8-A7AB-F36EB63B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DBFC3-80D1-4060-A3A4-9E251A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6C8B9E-A0A1-4264-A9FB-6D415EC9CA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744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A9734-E323-465D-8063-75813A6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358B3-CE1D-4887-AE9A-8C99EB9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2917D-1E30-4451-86F3-472A24E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BA159C7-38EC-4A01-85E9-9D9B39015E5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149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1648545C-A878-447D-ABBC-5C6FA88CDA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CD1F7-BC05-4619-AAC9-03B8C090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EA25-0B8A-48CB-BBB2-95BCCC984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DE2-D3FC-46EA-8905-A86EBFC6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F773-D1CE-4E9A-83E5-0DE965F0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A030-9F3A-4613-871E-67BE4E6BB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A69C26F4-1170-4EC0-A540-6CD24211B8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61" r:id="rId11"/>
    <p:sldLayoutId id="2147483962" r:id="rId12"/>
    <p:sldLayoutId id="2147483963" r:id="rId13"/>
    <p:sldLayoutId id="2147483954" r:id="rId14"/>
    <p:sldLayoutId id="2147483955" r:id="rId15"/>
    <p:sldLayoutId id="2147483956" r:id="rId16"/>
    <p:sldLayoutId id="214748396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>
        <p:tmplLst>
          <p:tmpl>
            <p:tnLst>
              <p:par>
                <p:cTn presetID="9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InElderCour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vethomaswebspac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resource/fermi-gamma-ray-space-telescope/" TargetMode="External"/><Relationship Id="rId2" Type="http://schemas.openxmlformats.org/officeDocument/2006/relationships/hyperlink" Target="https://youtu.be/wDWGpH3cTpU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youtu.be/k5F-d8UUrx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8BF349-CCA5-413B-84AC-5AA568925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9144000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>Uttoxeter U3A – Physics</a:t>
            </a:r>
            <a:br>
              <a:rPr lang="en-GB" sz="2400" dirty="0"/>
            </a:br>
            <a:br>
              <a:rPr lang="en-GB" sz="2400" dirty="0"/>
            </a:br>
            <a:r>
              <a:rPr lang="en-GB" sz="2400" cap="none" dirty="0"/>
              <a:t>Session; The predicted nova in Corona Borealis in 2024</a:t>
            </a:r>
            <a:endParaRPr lang="en-US" altLang="en-US" sz="2400" dirty="0"/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B7F6EE65-BF41-4E18-9F8E-BEF8858F8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087563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3100" dirty="0"/>
              <a:t>Learning with Dave Thomas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900" dirty="0">
                <a:hlinkClick r:id="rId3"/>
              </a:rPr>
              <a:t>DaveInElderCourt@gmail.com</a:t>
            </a:r>
            <a:r>
              <a:rPr lang="en-GB" altLang="en-US" sz="2900" dirty="0"/>
              <a:t> </a:t>
            </a:r>
            <a:br>
              <a:rPr lang="en-GB" altLang="en-US" sz="2900" dirty="0"/>
            </a:br>
            <a:endParaRPr lang="en-GB" altLang="en-US" sz="29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600" dirty="0">
                <a:hlinkClick r:id="rId4"/>
              </a:rPr>
              <a:t>https://davethomaswebspace.org</a:t>
            </a:r>
            <a:endParaRPr lang="en-GB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652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AB14-7D85-1024-9D76-EE785623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it’s all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D3A1-E013-5EFC-3512-5CA1CBD22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northern skies look like </a:t>
            </a:r>
            <a:r>
              <a:rPr lang="en-GB" dirty="0">
                <a:hlinkClick r:id="rId2" action="ppaction://hlinksldjump"/>
              </a:rPr>
              <a:t>this</a:t>
            </a:r>
            <a:endParaRPr lang="en-GB" dirty="0"/>
          </a:p>
          <a:p>
            <a:endParaRPr lang="en-GB" dirty="0"/>
          </a:p>
          <a:p>
            <a:r>
              <a:rPr lang="en-GB" dirty="0"/>
              <a:t>Sometime in the next 6 months, </a:t>
            </a:r>
            <a:r>
              <a:rPr lang="en-GB" dirty="0">
                <a:hlinkClick r:id="rId3" action="ppaction://hlinksldjump"/>
              </a:rPr>
              <a:t>this</a:t>
            </a:r>
            <a:r>
              <a:rPr lang="en-GB" dirty="0"/>
              <a:t> will change to </a:t>
            </a:r>
            <a:r>
              <a:rPr lang="en-GB" dirty="0">
                <a:hlinkClick r:id="rId4" action="ppaction://hlinksldjump"/>
              </a:rPr>
              <a:t>this</a:t>
            </a:r>
            <a:endParaRPr lang="en-GB" dirty="0"/>
          </a:p>
          <a:p>
            <a:endParaRPr lang="en-GB" dirty="0"/>
          </a:p>
          <a:p>
            <a:r>
              <a:rPr lang="en-GB" dirty="0"/>
              <a:t>1946 was the last time it happened and previously in: 1877, 1787 . . . . .1217 . . . .</a:t>
            </a:r>
          </a:p>
          <a:p>
            <a:endParaRPr lang="en-GB" dirty="0"/>
          </a:p>
          <a:p>
            <a:r>
              <a:rPr lang="en-GB" dirty="0"/>
              <a:t>‘It’ is a </a:t>
            </a:r>
            <a:r>
              <a:rPr lang="en-GB" dirty="0">
                <a:hlinkClick r:id="rId5" action="ppaction://hlinksldjump"/>
              </a:rPr>
              <a:t>nova</a:t>
            </a:r>
            <a:r>
              <a:rPr lang="en-GB" dirty="0"/>
              <a:t> of one of the two stars in a </a:t>
            </a:r>
            <a:r>
              <a:rPr lang="en-GB" dirty="0">
                <a:hlinkClick r:id="rId6" action="ppaction://hlinksldjump"/>
              </a:rPr>
              <a:t>binary system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575B1-DB19-8AFC-41F2-496B8D78A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2</a:t>
            </a:fld>
            <a:r>
              <a:rPr lang="en-US" altLang="en-US" i="1" dirty="0"/>
              <a:t> of  8 or so  </a:t>
            </a:r>
          </a:p>
        </p:txBody>
      </p:sp>
    </p:spTree>
    <p:extLst>
      <p:ext uri="{BB962C8B-B14F-4D97-AF65-F5344CB8AC3E}">
        <p14:creationId xmlns:p14="http://schemas.microsoft.com/office/powerpoint/2010/main" val="125065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5B93-7DB9-4902-887B-D5431916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final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21A05-AC77-4CC3-BD24-8D976AB4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4000" dirty="0"/>
          </a:p>
          <a:p>
            <a:pPr algn="ctr"/>
            <a:r>
              <a:rPr lang="en-GB" sz="4000" dirty="0"/>
              <a:t>Thank you!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It has been fun, so far </a:t>
            </a:r>
            <a:r>
              <a:rPr lang="en-GB" sz="4000" dirty="0">
                <a:sym typeface="Wingdings" panose="05000000000000000000" pitchFamily="2" charset="2"/>
              </a:rPr>
              <a:t></a:t>
            </a:r>
            <a:endParaRPr lang="en-GB" sz="4000" dirty="0"/>
          </a:p>
          <a:p>
            <a:pPr algn="ctr"/>
            <a:endParaRPr lang="en-GB" sz="4000" dirty="0"/>
          </a:p>
          <a:p>
            <a:r>
              <a:rPr lang="en-GB" sz="3200" dirty="0"/>
              <a:t>We haven’t (yet) considered: stellar formation and evolution, nuclear fusion, photon pressure etc, etc,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D46A3-B6A9-4283-AA2B-B28309D97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3</a:t>
            </a:fld>
            <a:r>
              <a:rPr lang="en-US" altLang="en-US" i="1"/>
              <a:t> of  8 or so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75705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B391-870D-35F7-7B20-AEFFD1AA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the northern skies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9C556-9E85-252D-4990-DB0405737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4</a:t>
            </a:fld>
            <a:r>
              <a:rPr lang="en-US" altLang="en-US" i="1"/>
              <a:t> of  8 or so  </a:t>
            </a:r>
            <a:endParaRPr lang="en-US" altLang="en-US" i="1" dirty="0"/>
          </a:p>
        </p:txBody>
      </p:sp>
      <p:pic>
        <p:nvPicPr>
          <p:cNvPr id="6" name="Picture 5" descr="A map of the stars&#10;&#10;Description automatically generated">
            <a:extLst>
              <a:ext uri="{FF2B5EF4-FFF2-40B4-BE49-F238E27FC236}">
                <a16:creationId xmlns:a16="http://schemas.microsoft.com/office/drawing/2014/main" id="{C50B49C5-13CD-70CE-8D99-750EBFB93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97" y="1268760"/>
            <a:ext cx="5341933" cy="5341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68700E-9A88-DD94-5A67-AEABB3415EE9}"/>
              </a:ext>
            </a:extLst>
          </p:cNvPr>
          <p:cNvSpPr txBox="1"/>
          <p:nvPr/>
        </p:nvSpPr>
        <p:spPr>
          <a:xfrm>
            <a:off x="8244409" y="62373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 action="ppaction://hlinksldjump"/>
              </a:rPr>
              <a:t>back</a:t>
            </a:r>
            <a:endParaRPr lang="en-GB" sz="2000" dirty="0"/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6C79203D-9988-7980-C7B4-39122D7528C5}"/>
              </a:ext>
            </a:extLst>
          </p:cNvPr>
          <p:cNvSpPr/>
          <p:nvPr/>
        </p:nvSpPr>
        <p:spPr>
          <a:xfrm>
            <a:off x="5868144" y="1484784"/>
            <a:ext cx="1354704" cy="194421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0BBD-79A3-FDF2-035D-48804BD1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335" y="746125"/>
            <a:ext cx="6377940" cy="594974"/>
          </a:xfrm>
        </p:spPr>
        <p:txBody>
          <a:bodyPr/>
          <a:lstStyle/>
          <a:p>
            <a:r>
              <a:rPr lang="en-GB" dirty="0"/>
              <a:t>This; T Corona Borealis normally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10E10-207A-3FCF-2063-62AF1191F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5</a:t>
            </a:fld>
            <a:r>
              <a:rPr lang="en-US" altLang="en-US" i="1"/>
              <a:t> of  8 or so  </a:t>
            </a:r>
            <a:endParaRPr lang="en-US" altLang="en-US" i="1" dirty="0"/>
          </a:p>
        </p:txBody>
      </p:sp>
      <p:pic>
        <p:nvPicPr>
          <p:cNvPr id="5" name="Picture 4" descr="A constellations in the night sky&#10;&#10;Description automatically generated">
            <a:extLst>
              <a:ext uri="{FF2B5EF4-FFF2-40B4-BE49-F238E27FC236}">
                <a16:creationId xmlns:a16="http://schemas.microsoft.com/office/drawing/2014/main" id="{D6467AE2-F152-1AEE-88D2-D7F50F6E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" y="1196586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3ED60-1509-F84C-824A-5F4529F1D3B2}"/>
              </a:ext>
            </a:extLst>
          </p:cNvPr>
          <p:cNvSpPr txBox="1"/>
          <p:nvPr/>
        </p:nvSpPr>
        <p:spPr>
          <a:xfrm>
            <a:off x="8403708" y="627694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3" action="ppaction://hlinksldjump"/>
              </a:rPr>
              <a:t>back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866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CE11E74-751F-2258-CDC6-3BFBB8708E5F}"/>
              </a:ext>
            </a:extLst>
          </p:cNvPr>
          <p:cNvGrpSpPr/>
          <p:nvPr/>
        </p:nvGrpSpPr>
        <p:grpSpPr>
          <a:xfrm>
            <a:off x="96034" y="-357149"/>
            <a:ext cx="8951931" cy="6714590"/>
            <a:chOff x="176299" y="-290007"/>
            <a:chExt cx="8951931" cy="6714590"/>
          </a:xfrm>
        </p:grpSpPr>
        <p:pic>
          <p:nvPicPr>
            <p:cNvPr id="6" name="Picture 5" descr="A constellations in the night sky&#10;&#10;Description automatically generated">
              <a:extLst>
                <a:ext uri="{FF2B5EF4-FFF2-40B4-BE49-F238E27FC236}">
                  <a16:creationId xmlns:a16="http://schemas.microsoft.com/office/drawing/2014/main" id="{8445AFAE-4BC9-D2FE-0E6B-6A12916F6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99" y="1389122"/>
              <a:ext cx="8951931" cy="503546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6DA38D0-C88E-A525-038C-6A71E56E3C04}"/>
                </a:ext>
              </a:extLst>
            </p:cNvPr>
            <p:cNvSpPr/>
            <p:nvPr/>
          </p:nvSpPr>
          <p:spPr>
            <a:xfrm flipH="1">
              <a:off x="5151811" y="-290007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F3DD5A-34AE-D56E-BC94-6D6ED470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335" y="500559"/>
            <a:ext cx="6377940" cy="864427"/>
          </a:xfrm>
        </p:spPr>
        <p:txBody>
          <a:bodyPr/>
          <a:lstStyle/>
          <a:p>
            <a:r>
              <a:rPr lang="en-GB" dirty="0"/>
              <a:t>T Coronae Borealis during nova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9DC7C-B83E-C24C-77FD-581D65CDA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6</a:t>
            </a:fld>
            <a:r>
              <a:rPr lang="en-US" altLang="en-US" i="1"/>
              <a:t> of  8 or so  </a:t>
            </a:r>
            <a:endParaRPr lang="en-US" alt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E5D3A-4B39-8FA5-0BC6-26C1E98683DE}"/>
              </a:ext>
            </a:extLst>
          </p:cNvPr>
          <p:cNvSpPr txBox="1"/>
          <p:nvPr/>
        </p:nvSpPr>
        <p:spPr>
          <a:xfrm>
            <a:off x="8401749" y="632357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3" action="ppaction://hlinksldjump"/>
              </a:rPr>
              <a:t>back</a:t>
            </a:r>
            <a:endParaRPr lang="en-GB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EA741A-6BBA-6A5C-B36D-B9C65BDBC6CD}"/>
              </a:ext>
            </a:extLst>
          </p:cNvPr>
          <p:cNvSpPr/>
          <p:nvPr/>
        </p:nvSpPr>
        <p:spPr>
          <a:xfrm>
            <a:off x="4788024" y="3883994"/>
            <a:ext cx="45719" cy="45719"/>
          </a:xfrm>
          <a:prstGeom prst="ellipse">
            <a:avLst/>
          </a:prstGeom>
          <a:solidFill>
            <a:schemeClr val="tx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7D7E-AF9F-7F77-E1F8-34360D9C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star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75D86-18B5-9DF7-C78F-4B1D5BC14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7</a:t>
            </a:fld>
            <a:r>
              <a:rPr lang="en-US" altLang="en-US" i="1"/>
              <a:t> of  8 or so  </a:t>
            </a:r>
            <a:endParaRPr lang="en-US" altLang="en-US" i="1" dirty="0"/>
          </a:p>
        </p:txBody>
      </p:sp>
      <p:pic>
        <p:nvPicPr>
          <p:cNvPr id="6" name="Picture 5" descr="A planet and a ring of fire&#10;&#10;Description automatically generated with medium confidence">
            <a:extLst>
              <a:ext uri="{FF2B5EF4-FFF2-40B4-BE49-F238E27FC236}">
                <a16:creationId xmlns:a16="http://schemas.microsoft.com/office/drawing/2014/main" id="{39185872-EA36-C1E3-1BA7-B2928A616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387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28D89-F4EC-9328-C36B-4A5B91A45F5A}"/>
              </a:ext>
            </a:extLst>
          </p:cNvPr>
          <p:cNvSpPr txBox="1"/>
          <p:nvPr/>
        </p:nvSpPr>
        <p:spPr>
          <a:xfrm>
            <a:off x="8316416" y="640688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 action="ppaction://hlinksldjump"/>
              </a:rPr>
              <a:t>back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21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49DF-1142-C60A-F0F9-6516E7B6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64" y="746125"/>
            <a:ext cx="3401576" cy="681864"/>
          </a:xfrm>
        </p:spPr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dirty="0">
                <a:hlinkClick r:id="rId2"/>
              </a:rPr>
              <a:t>nova, not a supernova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CA14-7977-2D14-94D6-F4205E285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8</a:t>
            </a:fld>
            <a:r>
              <a:rPr lang="en-US" altLang="en-US" i="1"/>
              <a:t> of  8 or so  </a:t>
            </a:r>
            <a:endParaRPr lang="en-US" altLang="en-US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683A66-AF14-D28C-7127-FDB595D252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916832"/>
            <a:ext cx="7956550" cy="4331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In 2010, </a:t>
            </a:r>
            <a:r>
              <a:rPr lang="en-GB" altLang="en-US" dirty="0">
                <a:hlinkClick r:id="rId3"/>
              </a:rPr>
              <a:t>Fermi</a:t>
            </a:r>
            <a:r>
              <a:rPr lang="en-GB" altLang="en-US" dirty="0"/>
              <a:t> observed a </a:t>
            </a:r>
            <a:r>
              <a:rPr lang="en-GB" altLang="en-US" dirty="0">
                <a:hlinkClick r:id="rId4"/>
              </a:rPr>
              <a:t>nova</a:t>
            </a:r>
            <a:r>
              <a:rPr lang="en-GB" altLang="en-US" dirty="0"/>
              <a:t> event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in </a:t>
            </a:r>
            <a:r>
              <a:rPr lang="en-GB" dirty="0"/>
              <a:t>V407 </a:t>
            </a:r>
            <a:r>
              <a:rPr lang="en-GB" dirty="0" err="1"/>
              <a:t>Cyg</a:t>
            </a:r>
            <a:r>
              <a:rPr lang="en-GB" dirty="0"/>
              <a:t> but </a:t>
            </a:r>
            <a:r>
              <a:rPr lang="en-GB" altLang="en-US" dirty="0"/>
              <a:t>similar to the ‘it’ that’s happening in 2024 in T Coronae Borealis</a:t>
            </a:r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67F4D-FE62-02DC-9BE4-E0EF9F2F4D06}"/>
              </a:ext>
            </a:extLst>
          </p:cNvPr>
          <p:cNvSpPr txBox="1"/>
          <p:nvPr/>
        </p:nvSpPr>
        <p:spPr>
          <a:xfrm>
            <a:off x="8403708" y="627694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5" action="ppaction://hlinksldjump"/>
              </a:rPr>
              <a:t>back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691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ldLvl="5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9053</TotalTime>
  <Words>239</Words>
  <Application>Microsoft Office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Century Gothic</vt:lpstr>
      <vt:lpstr>Times New Roman</vt:lpstr>
      <vt:lpstr>Vapor Trail</vt:lpstr>
      <vt:lpstr>Uttoxeter U3A – Physics  Session; The predicted nova in Corona Borealis in 2024</vt:lpstr>
      <vt:lpstr>What it’s all about</vt:lpstr>
      <vt:lpstr>The final words</vt:lpstr>
      <vt:lpstr>Map of the northern skies</vt:lpstr>
      <vt:lpstr>This; T Corona Borealis normally</vt:lpstr>
      <vt:lpstr>T Coronae Borealis during nova</vt:lpstr>
      <vt:lpstr>Binary star system</vt:lpstr>
      <vt:lpstr>A nova, not a supernova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Fi &amp; Ian</dc:creator>
  <cp:lastModifiedBy>Dave Thomas</cp:lastModifiedBy>
  <cp:revision>429</cp:revision>
  <cp:lastPrinted>2022-01-20T21:25:03Z</cp:lastPrinted>
  <dcterms:created xsi:type="dcterms:W3CDTF">1999-11-07T17:03:45Z</dcterms:created>
  <dcterms:modified xsi:type="dcterms:W3CDTF">2024-05-16T14:22:02Z</dcterms:modified>
</cp:coreProperties>
</file>